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6" r:id="rId5"/>
    <p:sldId id="265" r:id="rId6"/>
    <p:sldId id="259" r:id="rId7"/>
    <p:sldId id="260" r:id="rId8"/>
    <p:sldId id="261" r:id="rId9"/>
    <p:sldId id="262" r:id="rId10"/>
    <p:sldId id="263" r:id="rId11"/>
    <p:sldId id="264" r:id="rId12"/>
    <p:sldId id="276" r:id="rId13"/>
    <p:sldId id="267" r:id="rId14"/>
    <p:sldId id="269" r:id="rId15"/>
    <p:sldId id="268" r:id="rId16"/>
    <p:sldId id="270" r:id="rId17"/>
    <p:sldId id="272" r:id="rId18"/>
    <p:sldId id="273" r:id="rId19"/>
    <p:sldId id="277" r:id="rId20"/>
    <p:sldId id="271" r:id="rId21"/>
    <p:sldId id="274" r:id="rId22"/>
    <p:sldId id="275" r:id="rId23"/>
    <p:sldId id="287" r:id="rId24"/>
    <p:sldId id="289" r:id="rId25"/>
    <p:sldId id="282" r:id="rId26"/>
    <p:sldId id="280" r:id="rId27"/>
    <p:sldId id="279" r:id="rId28"/>
    <p:sldId id="281" r:id="rId29"/>
    <p:sldId id="283" r:id="rId30"/>
    <p:sldId id="284" r:id="rId31"/>
    <p:sldId id="285" r:id="rId32"/>
    <p:sldId id="286" r:id="rId33"/>
    <p:sldId id="288" r:id="rId34"/>
    <p:sldId id="278"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260633-566F-FA4F-8DC7-F38994075F8E}">
          <p14:sldIdLst>
            <p14:sldId id="256"/>
            <p14:sldId id="257"/>
            <p14:sldId id="258"/>
            <p14:sldId id="266"/>
            <p14:sldId id="265"/>
            <p14:sldId id="259"/>
            <p14:sldId id="260"/>
            <p14:sldId id="261"/>
            <p14:sldId id="262"/>
            <p14:sldId id="263"/>
            <p14:sldId id="264"/>
            <p14:sldId id="276"/>
            <p14:sldId id="267"/>
            <p14:sldId id="269"/>
            <p14:sldId id="268"/>
            <p14:sldId id="270"/>
            <p14:sldId id="272"/>
            <p14:sldId id="273"/>
            <p14:sldId id="277"/>
            <p14:sldId id="271"/>
            <p14:sldId id="274"/>
            <p14:sldId id="275"/>
            <p14:sldId id="287"/>
            <p14:sldId id="289"/>
            <p14:sldId id="282"/>
            <p14:sldId id="280"/>
            <p14:sldId id="279"/>
            <p14:sldId id="281"/>
            <p14:sldId id="283"/>
            <p14:sldId id="284"/>
            <p14:sldId id="285"/>
            <p14:sldId id="286"/>
            <p14:sldId id="288"/>
            <p14:sldId id="2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1FF"/>
    <a:srgbClr val="F41D2B"/>
    <a:srgbClr val="FFFF0A"/>
    <a:srgbClr val="FB9216"/>
    <a:srgbClr val="8CFF28"/>
    <a:srgbClr val="27AE1A"/>
    <a:srgbClr val="FC7DFF"/>
    <a:srgbClr val="87AAFF"/>
    <a:srgbClr val="8000FF"/>
    <a:srgbClr val="B88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25" d="100"/>
          <a:sy n="125" d="100"/>
        </p:scale>
        <p:origin x="-2680" y="-6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ACBB4F-D18B-C842-A423-BDF975C5EA0F}" type="datetimeFigureOut">
              <a:rPr lang="en-US" smtClean="0"/>
              <a:t>30/05/17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19449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CBB4F-D18B-C842-A423-BDF975C5EA0F}" type="datetimeFigureOut">
              <a:rPr lang="en-US" smtClean="0"/>
              <a:t>30/05/17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2582340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CBB4F-D18B-C842-A423-BDF975C5EA0F}" type="datetimeFigureOut">
              <a:rPr lang="en-US" smtClean="0"/>
              <a:t>30/05/17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1832038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CBB4F-D18B-C842-A423-BDF975C5EA0F}" type="datetimeFigureOut">
              <a:rPr lang="en-US" smtClean="0"/>
              <a:t>30/05/17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126929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ACBB4F-D18B-C842-A423-BDF975C5EA0F}" type="datetimeFigureOut">
              <a:rPr lang="en-US" smtClean="0"/>
              <a:t>30/05/17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348514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ACBB4F-D18B-C842-A423-BDF975C5EA0F}" type="datetimeFigureOut">
              <a:rPr lang="en-US" smtClean="0"/>
              <a:t>30/05/17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974091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ACBB4F-D18B-C842-A423-BDF975C5EA0F}" type="datetimeFigureOut">
              <a:rPr lang="en-US" smtClean="0"/>
              <a:t>30/05/17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2166914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ACBB4F-D18B-C842-A423-BDF975C5EA0F}" type="datetimeFigureOut">
              <a:rPr lang="en-US" smtClean="0"/>
              <a:t>30/05/17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355780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ACBB4F-D18B-C842-A423-BDF975C5EA0F}" type="datetimeFigureOut">
              <a:rPr lang="en-US" smtClean="0"/>
              <a:t>30/05/17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268252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ACBB4F-D18B-C842-A423-BDF975C5EA0F}" type="datetimeFigureOut">
              <a:rPr lang="en-US" smtClean="0"/>
              <a:t>30/05/17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211995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ACBB4F-D18B-C842-A423-BDF975C5EA0F}" type="datetimeFigureOut">
              <a:rPr lang="en-US" smtClean="0"/>
              <a:t>30/05/17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42CDE-B887-9F43-A380-BCF62364DCEF}" type="slidenum">
              <a:rPr lang="en-US" smtClean="0"/>
              <a:t>‹#›</a:t>
            </a:fld>
            <a:endParaRPr lang="en-US"/>
          </a:p>
        </p:txBody>
      </p:sp>
    </p:spTree>
    <p:extLst>
      <p:ext uri="{BB962C8B-B14F-4D97-AF65-F5344CB8AC3E}">
        <p14:creationId xmlns:p14="http://schemas.microsoft.com/office/powerpoint/2010/main" val="31392656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CBB4F-D18B-C842-A423-BDF975C5EA0F}" type="datetimeFigureOut">
              <a:rPr lang="en-US" smtClean="0"/>
              <a:t>30/05/17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D42CDE-B887-9F43-A380-BCF62364DCEF}" type="slidenum">
              <a:rPr lang="en-US" smtClean="0"/>
              <a:t>‹#›</a:t>
            </a:fld>
            <a:endParaRPr lang="en-US"/>
          </a:p>
        </p:txBody>
      </p:sp>
    </p:spTree>
    <p:extLst>
      <p:ext uri="{BB962C8B-B14F-4D97-AF65-F5344CB8AC3E}">
        <p14:creationId xmlns:p14="http://schemas.microsoft.com/office/powerpoint/2010/main" val="2440493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PPI Network</a:t>
            </a:r>
            <a:endParaRPr lang="en-US" dirty="0"/>
          </a:p>
        </p:txBody>
      </p:sp>
    </p:spTree>
    <p:extLst>
      <p:ext uri="{BB962C8B-B14F-4D97-AF65-F5344CB8AC3E}">
        <p14:creationId xmlns:p14="http://schemas.microsoft.com/office/powerpoint/2010/main" val="29453757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23 at 11.06.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3398"/>
          </a:xfrm>
          <a:prstGeom prst="rect">
            <a:avLst/>
          </a:prstGeom>
        </p:spPr>
      </p:pic>
    </p:spTree>
    <p:extLst>
      <p:ext uri="{BB962C8B-B14F-4D97-AF65-F5344CB8AC3E}">
        <p14:creationId xmlns:p14="http://schemas.microsoft.com/office/powerpoint/2010/main" val="39521039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5-23 at 11.06.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6"/>
            <a:ext cx="9144000" cy="6703989"/>
          </a:xfrm>
          <a:prstGeom prst="rect">
            <a:avLst/>
          </a:prstGeom>
        </p:spPr>
      </p:pic>
    </p:spTree>
    <p:extLst>
      <p:ext uri="{BB962C8B-B14F-4D97-AF65-F5344CB8AC3E}">
        <p14:creationId xmlns:p14="http://schemas.microsoft.com/office/powerpoint/2010/main" val="31737995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391"/>
            <a:ext cx="8229600" cy="644802"/>
          </a:xfrm>
        </p:spPr>
        <p:txBody>
          <a:bodyPr>
            <a:normAutofit fontScale="90000"/>
          </a:bodyPr>
          <a:lstStyle/>
          <a:p>
            <a:r>
              <a:rPr lang="en-US" dirty="0" smtClean="0"/>
              <a:t>Mutation-specific PPIs</a:t>
            </a:r>
            <a:endParaRPr lang="en-US" dirty="0"/>
          </a:p>
        </p:txBody>
      </p:sp>
      <p:sp>
        <p:nvSpPr>
          <p:cNvPr id="3" name="Content Placeholder 2"/>
          <p:cNvSpPr>
            <a:spLocks noGrp="1"/>
          </p:cNvSpPr>
          <p:nvPr>
            <p:ph idx="1"/>
          </p:nvPr>
        </p:nvSpPr>
        <p:spPr>
          <a:xfrm>
            <a:off x="457200" y="1111214"/>
            <a:ext cx="8229600" cy="5014949"/>
          </a:xfrm>
        </p:spPr>
        <p:txBody>
          <a:bodyPr/>
          <a:lstStyle/>
          <a:p>
            <a:r>
              <a:rPr lang="en-US" dirty="0" smtClean="0"/>
              <a:t>Took top 100 DEGs from C9orf72, VCP and GRN microarray results</a:t>
            </a:r>
          </a:p>
          <a:p>
            <a:r>
              <a:rPr lang="en-US" dirty="0" smtClean="0"/>
              <a:t>Made PPI network of protein-coding genes</a:t>
            </a:r>
          </a:p>
          <a:p>
            <a:pPr lvl="1"/>
            <a:r>
              <a:rPr lang="en-US" dirty="0" smtClean="0"/>
              <a:t>C9 </a:t>
            </a:r>
            <a:r>
              <a:rPr lang="en-US" dirty="0" smtClean="0">
                <a:sym typeface="Wingdings"/>
              </a:rPr>
              <a:t> 91</a:t>
            </a:r>
          </a:p>
          <a:p>
            <a:pPr lvl="1"/>
            <a:r>
              <a:rPr lang="en-US" dirty="0" smtClean="0">
                <a:sym typeface="Wingdings"/>
              </a:rPr>
              <a:t>VCP  89</a:t>
            </a:r>
          </a:p>
          <a:p>
            <a:pPr lvl="1"/>
            <a:r>
              <a:rPr lang="en-US" dirty="0" smtClean="0">
                <a:sym typeface="Wingdings"/>
              </a:rPr>
              <a:t>GRN  100</a:t>
            </a:r>
          </a:p>
          <a:p>
            <a:r>
              <a:rPr lang="en-US" dirty="0" smtClean="0">
                <a:sym typeface="Wingdings"/>
              </a:rPr>
              <a:t>Merged each network with the DEG PPI network</a:t>
            </a:r>
          </a:p>
          <a:p>
            <a:r>
              <a:rPr lang="en-US" dirty="0" smtClean="0">
                <a:sym typeface="Wingdings"/>
              </a:rPr>
              <a:t>Look at overlap</a:t>
            </a:r>
            <a:endParaRPr lang="en-US" dirty="0">
              <a:sym typeface="Wingdings"/>
            </a:endParaRPr>
          </a:p>
        </p:txBody>
      </p:sp>
    </p:spTree>
    <p:extLst>
      <p:ext uri="{BB962C8B-B14F-4D97-AF65-F5344CB8AC3E}">
        <p14:creationId xmlns:p14="http://schemas.microsoft.com/office/powerpoint/2010/main" val="34743235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9_DEGPPI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392" y="-223813"/>
            <a:ext cx="14418152" cy="7197277"/>
          </a:xfrm>
          <a:prstGeom prst="rect">
            <a:avLst/>
          </a:prstGeom>
        </p:spPr>
      </p:pic>
      <p:sp>
        <p:nvSpPr>
          <p:cNvPr id="7" name="TextBox 6"/>
          <p:cNvSpPr txBox="1"/>
          <p:nvPr/>
        </p:nvSpPr>
        <p:spPr>
          <a:xfrm>
            <a:off x="634934" y="523221"/>
            <a:ext cx="1943280" cy="523220"/>
          </a:xfrm>
          <a:prstGeom prst="rect">
            <a:avLst/>
          </a:prstGeom>
          <a:noFill/>
        </p:spPr>
        <p:txBody>
          <a:bodyPr wrap="square" rtlCol="0">
            <a:spAutoFit/>
          </a:bodyPr>
          <a:lstStyle/>
          <a:p>
            <a:r>
              <a:rPr lang="en-US" sz="2800" b="1" dirty="0" smtClean="0">
                <a:solidFill>
                  <a:schemeClr val="bg1"/>
                </a:solidFill>
                <a:latin typeface="Arial Black"/>
                <a:cs typeface="Arial Black"/>
              </a:rPr>
              <a:t>C9orf72</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15188541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CP_DEGPPI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392" y="-223815"/>
            <a:ext cx="14418152" cy="7209076"/>
          </a:xfrm>
          <a:prstGeom prst="rect">
            <a:avLst/>
          </a:prstGeom>
        </p:spPr>
      </p:pic>
      <p:sp>
        <p:nvSpPr>
          <p:cNvPr id="6" name="TextBox 5"/>
          <p:cNvSpPr txBox="1"/>
          <p:nvPr/>
        </p:nvSpPr>
        <p:spPr>
          <a:xfrm>
            <a:off x="634934" y="523221"/>
            <a:ext cx="1943280" cy="523220"/>
          </a:xfrm>
          <a:prstGeom prst="rect">
            <a:avLst/>
          </a:prstGeom>
          <a:noFill/>
        </p:spPr>
        <p:txBody>
          <a:bodyPr wrap="square" rtlCol="0">
            <a:spAutoFit/>
          </a:bodyPr>
          <a:lstStyle/>
          <a:p>
            <a:r>
              <a:rPr lang="en-US" sz="2800" b="1" dirty="0" smtClean="0">
                <a:solidFill>
                  <a:schemeClr val="bg1"/>
                </a:solidFill>
                <a:latin typeface="Arial Black"/>
                <a:cs typeface="Arial Black"/>
              </a:rPr>
              <a:t>VCP</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7770790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N_DEGPPI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392" y="-223814"/>
            <a:ext cx="14418152" cy="7197277"/>
          </a:xfrm>
          <a:prstGeom prst="rect">
            <a:avLst/>
          </a:prstGeom>
        </p:spPr>
      </p:pic>
      <p:sp>
        <p:nvSpPr>
          <p:cNvPr id="7" name="TextBox 6"/>
          <p:cNvSpPr txBox="1"/>
          <p:nvPr/>
        </p:nvSpPr>
        <p:spPr>
          <a:xfrm>
            <a:off x="634934" y="523221"/>
            <a:ext cx="1943280" cy="523220"/>
          </a:xfrm>
          <a:prstGeom prst="rect">
            <a:avLst/>
          </a:prstGeom>
          <a:noFill/>
        </p:spPr>
        <p:txBody>
          <a:bodyPr wrap="square" rtlCol="0">
            <a:spAutoFit/>
          </a:bodyPr>
          <a:lstStyle/>
          <a:p>
            <a:r>
              <a:rPr lang="en-US" sz="2800" b="1" dirty="0" smtClean="0">
                <a:solidFill>
                  <a:schemeClr val="bg1"/>
                </a:solidFill>
                <a:latin typeface="Arial Black"/>
                <a:cs typeface="Arial Black"/>
              </a:rPr>
              <a:t>GRN</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39852317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C9orf72 PPI/DEG PPI overlap enrichment </a:t>
            </a:r>
            <a:r>
              <a:rPr lang="mr-IN" sz="2400" dirty="0" smtClean="0"/>
              <a:t>–</a:t>
            </a:r>
            <a:r>
              <a:rPr lang="en-US" sz="2400" dirty="0" smtClean="0"/>
              <a:t> Top 10</a:t>
            </a:r>
            <a:endParaRPr lang="en-US" sz="2400" dirty="0"/>
          </a:p>
        </p:txBody>
      </p:sp>
      <p:sp>
        <p:nvSpPr>
          <p:cNvPr id="3" name="TextBox 2"/>
          <p:cNvSpPr txBox="1"/>
          <p:nvPr/>
        </p:nvSpPr>
        <p:spPr>
          <a:xfrm>
            <a:off x="434718" y="698909"/>
            <a:ext cx="8003930" cy="784830"/>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pathways in cancer (7.1e-33), hepatitis B, MAPK signaling pathway, prostate cancer, Epstein-Barr virus infection, viral carcinogenesis, chronic myeloid leukemia, cell cycle, proteoglycans in cancer, HTLV-I infection (2e-19)</a:t>
            </a:r>
          </a:p>
        </p:txBody>
      </p:sp>
      <p:sp>
        <p:nvSpPr>
          <p:cNvPr id="4" name="TextBox 3"/>
          <p:cNvSpPr txBox="1"/>
          <p:nvPr/>
        </p:nvSpPr>
        <p:spPr>
          <a:xfrm>
            <a:off x="434718" y="1569797"/>
            <a:ext cx="8003930" cy="1015663"/>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Integrated pancreatic cancer pathway (7e-31), XPodNet </a:t>
            </a:r>
            <a:r>
              <a:rPr lang="mr-IN" sz="1500" dirty="0" smtClean="0"/>
              <a:t>–</a:t>
            </a:r>
            <a:r>
              <a:rPr lang="en-US" sz="1500" dirty="0" smtClean="0"/>
              <a:t> protein-protein interactions in the podocyte expanded by STRING, PluriNetWork Mus  musculus, TGF-beta signaling pathway, TNF-alpha NG-kB signaling, MAPK signaling, EGFR1 signaling, cytoplasmic ribosomal proteins, androgen receptor signaling, MAPK signaling (5.5e-20)</a:t>
            </a:r>
          </a:p>
        </p:txBody>
      </p:sp>
      <p:sp>
        <p:nvSpPr>
          <p:cNvPr id="5" name="TextBox 4"/>
          <p:cNvSpPr txBox="1"/>
          <p:nvPr/>
        </p:nvSpPr>
        <p:spPr>
          <a:xfrm>
            <a:off x="434718" y="2673084"/>
            <a:ext cx="8003930" cy="784830"/>
          </a:xfrm>
          <a:prstGeom prst="rect">
            <a:avLst/>
          </a:prstGeom>
          <a:noFill/>
          <a:ln>
            <a:solidFill>
              <a:srgbClr val="7F7F7F"/>
            </a:solidFill>
          </a:ln>
        </p:spPr>
        <p:txBody>
          <a:bodyPr wrap="square" rtlCol="0">
            <a:spAutoFit/>
          </a:bodyPr>
          <a:lstStyle/>
          <a:p>
            <a:r>
              <a:rPr lang="en-US" sz="1500" b="1" dirty="0" smtClean="0"/>
              <a:t>Reactome</a:t>
            </a:r>
            <a:r>
              <a:rPr lang="en-US" sz="1500" dirty="0" smtClean="0"/>
              <a:t>: Gene expression (4.5e-43), Disease, cell cycle, immune system, nonsense mediated decay (NMD) enhanced by the exon junction complex (EJC), nonsense-mediated decay (NMD) infectious disease, cell cycle, mitotic, adaptive immune system, diseases of signal transduction (4.3e-26)</a:t>
            </a:r>
          </a:p>
        </p:txBody>
      </p:sp>
      <p:sp>
        <p:nvSpPr>
          <p:cNvPr id="6" name="TextBox 5"/>
          <p:cNvSpPr txBox="1"/>
          <p:nvPr/>
        </p:nvSpPr>
        <p:spPr>
          <a:xfrm>
            <a:off x="434718" y="3537219"/>
            <a:ext cx="8003930" cy="1015663"/>
          </a:xfrm>
          <a:prstGeom prst="rect">
            <a:avLst/>
          </a:prstGeom>
          <a:noFill/>
          <a:ln>
            <a:solidFill>
              <a:srgbClr val="7F7F7F"/>
            </a:solidFill>
          </a:ln>
        </p:spPr>
        <p:txBody>
          <a:bodyPr wrap="square" rtlCol="0">
            <a:spAutoFit/>
          </a:bodyPr>
          <a:lstStyle/>
          <a:p>
            <a:r>
              <a:rPr lang="en-US" sz="1500" b="1" dirty="0" smtClean="0"/>
              <a:t>GOBP</a:t>
            </a:r>
            <a:r>
              <a:rPr lang="en-US" sz="1500" dirty="0" smtClean="0"/>
              <a:t>: Gene expression (3.7e-43), negative regulation of cell cycle, viral life cycle, mitotic cell cycle phase transition, nuclear-transcribed mRNA catabolic process, nonsense-mediated decay, cell cycle phase transition, nuclear transcribed mRNA catabolic process, mRNA catabolic process, RNA catabolic process, mitotic cell cycle(1.3e-24)</a:t>
            </a:r>
          </a:p>
        </p:txBody>
      </p:sp>
      <p:sp>
        <p:nvSpPr>
          <p:cNvPr id="7" name="TextBox 6"/>
          <p:cNvSpPr txBox="1"/>
          <p:nvPr/>
        </p:nvSpPr>
        <p:spPr>
          <a:xfrm>
            <a:off x="434718" y="4640006"/>
            <a:ext cx="8003930" cy="784830"/>
          </a:xfrm>
          <a:prstGeom prst="rect">
            <a:avLst/>
          </a:prstGeom>
          <a:noFill/>
          <a:ln>
            <a:solidFill>
              <a:srgbClr val="7F7F7F"/>
            </a:solidFill>
          </a:ln>
        </p:spPr>
        <p:txBody>
          <a:bodyPr wrap="square" rtlCol="0">
            <a:spAutoFit/>
          </a:bodyPr>
          <a:lstStyle/>
          <a:p>
            <a:r>
              <a:rPr lang="en-US" sz="1500" b="1" dirty="0" smtClean="0"/>
              <a:t>GOCC</a:t>
            </a:r>
            <a:r>
              <a:rPr lang="en-US" sz="1500" dirty="0" smtClean="0"/>
              <a:t>: Cytosol (</a:t>
            </a:r>
            <a:r>
              <a:rPr lang="en-US" sz="1500" dirty="0"/>
              <a:t>9</a:t>
            </a:r>
            <a:r>
              <a:rPr lang="en-US" sz="1500" dirty="0" smtClean="0"/>
              <a:t>.7e-71), nucleoplasm, nucleolus, cell-substrate junction, focal adhesion, cell-substrate adherens junction, adherens junction, extracellular vesicular exosome, anchoring junction, chromatin (8.6e-19)</a:t>
            </a:r>
          </a:p>
        </p:txBody>
      </p:sp>
      <p:sp>
        <p:nvSpPr>
          <p:cNvPr id="8" name="TextBox 7"/>
          <p:cNvSpPr txBox="1"/>
          <p:nvPr/>
        </p:nvSpPr>
        <p:spPr>
          <a:xfrm>
            <a:off x="434718" y="5508357"/>
            <a:ext cx="8003930" cy="1015663"/>
          </a:xfrm>
          <a:prstGeom prst="rect">
            <a:avLst/>
          </a:prstGeom>
          <a:noFill/>
          <a:ln>
            <a:solidFill>
              <a:srgbClr val="7F7F7F"/>
            </a:solidFill>
          </a:ln>
        </p:spPr>
        <p:txBody>
          <a:bodyPr wrap="square" rtlCol="0">
            <a:spAutoFit/>
          </a:bodyPr>
          <a:lstStyle/>
          <a:p>
            <a:r>
              <a:rPr lang="en-US" sz="1500" b="1" dirty="0" smtClean="0"/>
              <a:t>GOMF</a:t>
            </a:r>
            <a:r>
              <a:rPr lang="en-US" sz="1500" dirty="0" smtClean="0"/>
              <a:t>: Transcription factor binding (</a:t>
            </a:r>
            <a:r>
              <a:rPr lang="en-US" sz="1500" dirty="0"/>
              <a:t>9</a:t>
            </a:r>
            <a:r>
              <a:rPr lang="en-US" sz="1500" dirty="0" smtClean="0"/>
              <a:t>.7e-71), ubiquitin protein ligase binding, small conjugating protein ligase binding, kinase binding, protein kinase binding, ubiquitin-protein transferase activity, RNA polymerase II regulatory region DNA binding, RNA polymerase II transcription factor binding, ligase activity, structural constituent of ribosome(4.9e-14)</a:t>
            </a:r>
          </a:p>
        </p:txBody>
      </p:sp>
    </p:spTree>
    <p:extLst>
      <p:ext uri="{BB962C8B-B14F-4D97-AF65-F5344CB8AC3E}">
        <p14:creationId xmlns:p14="http://schemas.microsoft.com/office/powerpoint/2010/main" val="32959615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VCP PPI/DEG PPI overlap enrichment </a:t>
            </a:r>
            <a:r>
              <a:rPr lang="mr-IN" sz="2400" dirty="0" smtClean="0"/>
              <a:t>–</a:t>
            </a:r>
            <a:r>
              <a:rPr lang="en-US" sz="2400" dirty="0" smtClean="0"/>
              <a:t> Top 10</a:t>
            </a:r>
            <a:endParaRPr lang="en-US" sz="2400" dirty="0"/>
          </a:p>
        </p:txBody>
      </p:sp>
      <p:sp>
        <p:nvSpPr>
          <p:cNvPr id="3" name="TextBox 2"/>
          <p:cNvSpPr txBox="1"/>
          <p:nvPr/>
        </p:nvSpPr>
        <p:spPr>
          <a:xfrm>
            <a:off x="434718" y="698909"/>
            <a:ext cx="8003930" cy="784830"/>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Epstein-Barr virus infection (5.8e-46), pathways in cancer, chronic myeloid leukemia, ErbB signaling pathway, viral carcinogenesis, focal adhesion, neurotrophin signaling pathway, prostate cancer, glioma, endocytosis (3.6e-22)</a:t>
            </a:r>
          </a:p>
        </p:txBody>
      </p:sp>
      <p:sp>
        <p:nvSpPr>
          <p:cNvPr id="4" name="TextBox 3"/>
          <p:cNvSpPr txBox="1"/>
          <p:nvPr/>
        </p:nvSpPr>
        <p:spPr>
          <a:xfrm>
            <a:off x="434718" y="1569797"/>
            <a:ext cx="8003930" cy="1246495"/>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a:t>
            </a:r>
            <a:r>
              <a:rPr lang="en-US" sz="1500" dirty="0"/>
              <a:t>XPodNet </a:t>
            </a:r>
            <a:r>
              <a:rPr lang="mr-IN" sz="1500" dirty="0"/>
              <a:t>–</a:t>
            </a:r>
            <a:r>
              <a:rPr lang="en-US" sz="1500" dirty="0"/>
              <a:t> protein-protein interactions in the podocyte expanded by STRING </a:t>
            </a:r>
            <a:r>
              <a:rPr lang="en-US" sz="1500" dirty="0" smtClean="0"/>
              <a:t>(1.7e-75), EGFR1 signaling pathway, EGF/EGFR signaling pathway, TNF-alpha NF-kB signaling pathway, PluriNetWork Mus musculus, TFG0beta signaling pathway, B cell receptor signaling pathway, IL-3 signaling pathway, cytoplasmic ribosomal proteins (HS), cytoplasmic ribosomal proteins(MM) (1.4e-29)</a:t>
            </a:r>
          </a:p>
        </p:txBody>
      </p:sp>
      <p:sp>
        <p:nvSpPr>
          <p:cNvPr id="5" name="TextBox 4"/>
          <p:cNvSpPr txBox="1"/>
          <p:nvPr/>
        </p:nvSpPr>
        <p:spPr>
          <a:xfrm>
            <a:off x="434717" y="2884478"/>
            <a:ext cx="8003930" cy="784830"/>
          </a:xfrm>
          <a:prstGeom prst="rect">
            <a:avLst/>
          </a:prstGeom>
          <a:noFill/>
          <a:ln>
            <a:solidFill>
              <a:srgbClr val="7F7F7F"/>
            </a:solidFill>
          </a:ln>
        </p:spPr>
        <p:txBody>
          <a:bodyPr wrap="square" rtlCol="0">
            <a:spAutoFit/>
          </a:bodyPr>
          <a:lstStyle/>
          <a:p>
            <a:r>
              <a:rPr lang="en-US" sz="1500" b="1" dirty="0" smtClean="0"/>
              <a:t>Reactome</a:t>
            </a:r>
            <a:r>
              <a:rPr lang="en-US" sz="1500" dirty="0" smtClean="0"/>
              <a:t>: Gene expression (3.7e-79), disease, immune system, infectious disease, cell cycle, adaptive immune system, developmental biology, signalling by NGF, innate immune system, diseases of signal transduction (1.3e-41)</a:t>
            </a:r>
          </a:p>
        </p:txBody>
      </p:sp>
      <p:sp>
        <p:nvSpPr>
          <p:cNvPr id="6" name="TextBox 5"/>
          <p:cNvSpPr txBox="1"/>
          <p:nvPr/>
        </p:nvSpPr>
        <p:spPr>
          <a:xfrm>
            <a:off x="434717" y="3758823"/>
            <a:ext cx="8003930" cy="1246495"/>
          </a:xfrm>
          <a:prstGeom prst="rect">
            <a:avLst/>
          </a:prstGeom>
          <a:noFill/>
          <a:ln>
            <a:solidFill>
              <a:srgbClr val="7F7F7F"/>
            </a:solidFill>
          </a:ln>
        </p:spPr>
        <p:txBody>
          <a:bodyPr wrap="square" rtlCol="0">
            <a:spAutoFit/>
          </a:bodyPr>
          <a:lstStyle/>
          <a:p>
            <a:r>
              <a:rPr lang="en-US" sz="1500" b="1" dirty="0" smtClean="0"/>
              <a:t>GOBP</a:t>
            </a:r>
            <a:r>
              <a:rPr lang="en-US" sz="1500" dirty="0" smtClean="0"/>
              <a:t>: Gene expression (4.2e-89), modification-dependent protein catabolic process, modification-dependent macromolecule catabolic process, ubiquitin-dependent protein catabolic process, proteolysis involved in cellular protein catabolic process, nuclear-transcribed mRNA catabolic process, nonsense-mediated decay, RNA catabolic process, nuclear-transcribed mRNA catabolic process, protein localisation to organelle, mRNA catabolic process (2.5e-34)</a:t>
            </a:r>
          </a:p>
        </p:txBody>
      </p:sp>
      <p:sp>
        <p:nvSpPr>
          <p:cNvPr id="7" name="TextBox 6"/>
          <p:cNvSpPr txBox="1"/>
          <p:nvPr/>
        </p:nvSpPr>
        <p:spPr>
          <a:xfrm>
            <a:off x="434718" y="5103192"/>
            <a:ext cx="8003930" cy="784830"/>
          </a:xfrm>
          <a:prstGeom prst="rect">
            <a:avLst/>
          </a:prstGeom>
          <a:noFill/>
          <a:ln>
            <a:solidFill>
              <a:srgbClr val="7F7F7F"/>
            </a:solidFill>
          </a:ln>
        </p:spPr>
        <p:txBody>
          <a:bodyPr wrap="square" rtlCol="0">
            <a:spAutoFit/>
          </a:bodyPr>
          <a:lstStyle/>
          <a:p>
            <a:r>
              <a:rPr lang="en-US" sz="1500" b="1" dirty="0" smtClean="0"/>
              <a:t>GOCC</a:t>
            </a:r>
            <a:r>
              <a:rPr lang="en-US" sz="1500" dirty="0" smtClean="0"/>
              <a:t>: Cytosol (4e-156), nucleoplasm, nucleolus, extracellular vesicular exosome, nuclear chromosome part, focal adhesion cell-substrate junction, cell-substrate adherens junction, adherens junction, anchoring junction (6.8e-44)</a:t>
            </a:r>
          </a:p>
        </p:txBody>
      </p:sp>
      <p:sp>
        <p:nvSpPr>
          <p:cNvPr id="8" name="TextBox 7"/>
          <p:cNvSpPr txBox="1"/>
          <p:nvPr/>
        </p:nvSpPr>
        <p:spPr>
          <a:xfrm>
            <a:off x="434717" y="5985657"/>
            <a:ext cx="8003930" cy="784830"/>
          </a:xfrm>
          <a:prstGeom prst="rect">
            <a:avLst/>
          </a:prstGeom>
          <a:noFill/>
          <a:ln>
            <a:solidFill>
              <a:srgbClr val="7F7F7F"/>
            </a:solidFill>
          </a:ln>
        </p:spPr>
        <p:txBody>
          <a:bodyPr wrap="square" rtlCol="0">
            <a:spAutoFit/>
          </a:bodyPr>
          <a:lstStyle/>
          <a:p>
            <a:r>
              <a:rPr lang="en-US" sz="1500" b="1" dirty="0" smtClean="0"/>
              <a:t>GOMF</a:t>
            </a:r>
            <a:r>
              <a:rPr lang="en-US" sz="1500" dirty="0" smtClean="0"/>
              <a:t>: Kinase binding (3.4e-36), protein kinase binding, chromatin binding, ATP binding, ligase activity, transcription factor binding, ubiquitin-protein transferase activity, small conjugating protein ligase, ubiquitin protein ligase binding, transcription coactivator activity (1.6e-20)</a:t>
            </a:r>
          </a:p>
        </p:txBody>
      </p:sp>
    </p:spTree>
    <p:extLst>
      <p:ext uri="{BB962C8B-B14F-4D97-AF65-F5344CB8AC3E}">
        <p14:creationId xmlns:p14="http://schemas.microsoft.com/office/powerpoint/2010/main" val="34342250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GRN PPI/DEG PPI overlap enrichment </a:t>
            </a:r>
            <a:r>
              <a:rPr lang="mr-IN" sz="2400" dirty="0" smtClean="0"/>
              <a:t>–</a:t>
            </a:r>
            <a:r>
              <a:rPr lang="en-US" sz="2400" dirty="0" smtClean="0"/>
              <a:t> Top 10</a:t>
            </a:r>
            <a:endParaRPr lang="en-US" sz="2400" dirty="0"/>
          </a:p>
        </p:txBody>
      </p:sp>
      <p:sp>
        <p:nvSpPr>
          <p:cNvPr id="3" name="TextBox 2"/>
          <p:cNvSpPr txBox="1"/>
          <p:nvPr/>
        </p:nvSpPr>
        <p:spPr>
          <a:xfrm>
            <a:off x="434718" y="698909"/>
            <a:ext cx="8003930" cy="784830"/>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Pathways in cancer (7.1e-30), ErbB signaling pathway, apoptosis, viral carcinogenesis, thyroid hormone signaling pathway, hepatitis B, proteoglycans in cancer, neurotrophin signaling pathway, MAPK signaling pathway, Epstein-Barr virus infection (2.7e-20)</a:t>
            </a:r>
          </a:p>
        </p:txBody>
      </p:sp>
      <p:sp>
        <p:nvSpPr>
          <p:cNvPr id="4" name="TextBox 3"/>
          <p:cNvSpPr txBox="1"/>
          <p:nvPr/>
        </p:nvSpPr>
        <p:spPr>
          <a:xfrm>
            <a:off x="434718" y="1569797"/>
            <a:ext cx="8003930" cy="1015663"/>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a:t>
            </a:r>
            <a:r>
              <a:rPr lang="en-US" sz="1500" dirty="0"/>
              <a:t>XPodNet </a:t>
            </a:r>
            <a:r>
              <a:rPr lang="mr-IN" sz="1500" dirty="0"/>
              <a:t>–</a:t>
            </a:r>
            <a:r>
              <a:rPr lang="en-US" sz="1500" dirty="0"/>
              <a:t> protein-protein interactions in the podocyte expanded by STRING </a:t>
            </a:r>
            <a:r>
              <a:rPr lang="en-US" sz="1500" dirty="0" smtClean="0"/>
              <a:t>(4e-61), EGFR1 signaling pathway, EGF/EGFR signaling pathway, TGF-beta signaling pathway, MAPK signaling pathway, IL-6 signaling pathway, MAPK signaling pathway, PluriNetWork Mus musculus, androgen receptor signaling pathway, BDNF signaling pathway (4.7e-27)</a:t>
            </a:r>
          </a:p>
        </p:txBody>
      </p:sp>
      <p:sp>
        <p:nvSpPr>
          <p:cNvPr id="5" name="TextBox 4"/>
          <p:cNvSpPr txBox="1"/>
          <p:nvPr/>
        </p:nvSpPr>
        <p:spPr>
          <a:xfrm>
            <a:off x="434718" y="2671397"/>
            <a:ext cx="8003930" cy="784830"/>
          </a:xfrm>
          <a:prstGeom prst="rect">
            <a:avLst/>
          </a:prstGeom>
          <a:noFill/>
          <a:ln>
            <a:solidFill>
              <a:srgbClr val="7F7F7F"/>
            </a:solidFill>
          </a:ln>
        </p:spPr>
        <p:txBody>
          <a:bodyPr wrap="square" rtlCol="0">
            <a:spAutoFit/>
          </a:bodyPr>
          <a:lstStyle/>
          <a:p>
            <a:r>
              <a:rPr lang="en-US" sz="1500" b="1" dirty="0" smtClean="0"/>
              <a:t>Reactome</a:t>
            </a:r>
            <a:r>
              <a:rPr lang="en-US" sz="1500" dirty="0" smtClean="0"/>
              <a:t>: Developmental biology (8.4e-56), signaling by NGF, innate immune system, immune system, signal transduction, VEGFA-VEGFR2, signaling by VEGF, axon guidance, Fc epsilon receptor (FCERI) signaling, NGF signalling via TRKA from the plasma membrane (2.3e-32)</a:t>
            </a:r>
          </a:p>
        </p:txBody>
      </p:sp>
      <p:sp>
        <p:nvSpPr>
          <p:cNvPr id="6" name="TextBox 5"/>
          <p:cNvSpPr txBox="1"/>
          <p:nvPr/>
        </p:nvSpPr>
        <p:spPr>
          <a:xfrm>
            <a:off x="434717" y="3537220"/>
            <a:ext cx="8003930" cy="1015663"/>
          </a:xfrm>
          <a:prstGeom prst="rect">
            <a:avLst/>
          </a:prstGeom>
          <a:noFill/>
          <a:ln>
            <a:solidFill>
              <a:srgbClr val="7F7F7F"/>
            </a:solidFill>
          </a:ln>
        </p:spPr>
        <p:txBody>
          <a:bodyPr wrap="square" rtlCol="0">
            <a:spAutoFit/>
          </a:bodyPr>
          <a:lstStyle/>
          <a:p>
            <a:r>
              <a:rPr lang="en-US" sz="1500" b="1" dirty="0" smtClean="0"/>
              <a:t>GOBP</a:t>
            </a:r>
            <a:r>
              <a:rPr lang="en-US" sz="1500" dirty="0" smtClean="0"/>
              <a:t>: Neurotrophin signaling pathway (2e-27), neurotrophin TRK receptor signaling pathway, apoptotic signaling pathway, gene expression, regulation of apoptotic signaling pathway, regulation of protein serine/threonine kinase activity, positive regulation of proteolysis, positive regulation of kinase activity, MAPK cascade, positive regulation of protein kinase activity (1.7e-18)</a:t>
            </a:r>
          </a:p>
        </p:txBody>
      </p:sp>
      <p:sp>
        <p:nvSpPr>
          <p:cNvPr id="7" name="TextBox 6"/>
          <p:cNvSpPr txBox="1"/>
          <p:nvPr/>
        </p:nvSpPr>
        <p:spPr>
          <a:xfrm>
            <a:off x="434717" y="4642938"/>
            <a:ext cx="8003930" cy="784830"/>
          </a:xfrm>
          <a:prstGeom prst="rect">
            <a:avLst/>
          </a:prstGeom>
          <a:noFill/>
          <a:ln>
            <a:solidFill>
              <a:srgbClr val="7F7F7F"/>
            </a:solidFill>
          </a:ln>
        </p:spPr>
        <p:txBody>
          <a:bodyPr wrap="square" rtlCol="0">
            <a:spAutoFit/>
          </a:bodyPr>
          <a:lstStyle/>
          <a:p>
            <a:r>
              <a:rPr lang="en-US" sz="1500" b="1" dirty="0" smtClean="0"/>
              <a:t>GOCC</a:t>
            </a:r>
            <a:r>
              <a:rPr lang="en-US" sz="1500" dirty="0" smtClean="0"/>
              <a:t>: Nucleoplasm (</a:t>
            </a:r>
            <a:r>
              <a:rPr lang="en-US" sz="1500" dirty="0"/>
              <a:t>2</a:t>
            </a:r>
            <a:r>
              <a:rPr lang="en-US" sz="1500" dirty="0" smtClean="0"/>
              <a:t>e-65), cytosol, nucleolus, adherens junction, anchoring junction, nuclear chromosome part, focal adhesion, cell-substrate adherens junction, cell-substrate junction, mediator complex (2.5e-19)</a:t>
            </a:r>
          </a:p>
        </p:txBody>
      </p:sp>
      <p:sp>
        <p:nvSpPr>
          <p:cNvPr id="8" name="TextBox 7"/>
          <p:cNvSpPr txBox="1"/>
          <p:nvPr/>
        </p:nvSpPr>
        <p:spPr>
          <a:xfrm>
            <a:off x="434717" y="5593242"/>
            <a:ext cx="8003930" cy="1015663"/>
          </a:xfrm>
          <a:prstGeom prst="rect">
            <a:avLst/>
          </a:prstGeom>
          <a:noFill/>
          <a:ln>
            <a:solidFill>
              <a:srgbClr val="7F7F7F"/>
            </a:solidFill>
          </a:ln>
        </p:spPr>
        <p:txBody>
          <a:bodyPr wrap="square" rtlCol="0">
            <a:spAutoFit/>
          </a:bodyPr>
          <a:lstStyle/>
          <a:p>
            <a:r>
              <a:rPr lang="en-US" sz="1500" b="1" dirty="0" smtClean="0"/>
              <a:t>GOMF</a:t>
            </a:r>
            <a:r>
              <a:rPr lang="en-US" sz="1500" dirty="0" smtClean="0"/>
              <a:t>: Kinase binding (1.4e-31), protein kinase binding, transcription factor binding, chromatin binding, transcription coactivator activity, ubiquitin protein ligase binding, small conjugating protein ligase binding, transcription regulator region sequence-specific DNA binding, RNA polymerase II transcription factor activity, RNA polymerase II transcription cofactor activity (5e-14)</a:t>
            </a:r>
          </a:p>
        </p:txBody>
      </p:sp>
    </p:spTree>
    <p:extLst>
      <p:ext uri="{BB962C8B-B14F-4D97-AF65-F5344CB8AC3E}">
        <p14:creationId xmlns:p14="http://schemas.microsoft.com/office/powerpoint/2010/main" val="19929860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6565"/>
            <a:ext cx="8229600" cy="4735890"/>
          </a:xfrm>
        </p:spPr>
        <p:txBody>
          <a:bodyPr>
            <a:normAutofit lnSpcReduction="10000"/>
          </a:bodyPr>
          <a:lstStyle/>
          <a:p>
            <a:r>
              <a:rPr lang="en-US" dirty="0" smtClean="0"/>
              <a:t>Lots of processes are shared</a:t>
            </a:r>
          </a:p>
          <a:p>
            <a:pPr marL="0" indent="0">
              <a:buNone/>
            </a:pPr>
            <a:endParaRPr lang="en-US" dirty="0" smtClean="0"/>
          </a:p>
          <a:p>
            <a:r>
              <a:rPr lang="en-US" dirty="0" smtClean="0"/>
              <a:t>Which are unique to each gene?</a:t>
            </a:r>
          </a:p>
          <a:p>
            <a:pPr marL="0" indent="0">
              <a:buNone/>
            </a:pPr>
            <a:endParaRPr lang="en-US" dirty="0" smtClean="0"/>
          </a:p>
          <a:p>
            <a:r>
              <a:rPr lang="en-US" dirty="0" smtClean="0"/>
              <a:t>Took genes specific to one mutation and then conducted functional enrichment</a:t>
            </a:r>
          </a:p>
          <a:p>
            <a:pPr lvl="1"/>
            <a:r>
              <a:rPr lang="en-US" dirty="0" smtClean="0"/>
              <a:t>C9 </a:t>
            </a:r>
            <a:r>
              <a:rPr lang="en-US" dirty="0" smtClean="0">
                <a:sym typeface="Wingdings"/>
              </a:rPr>
              <a:t> 434</a:t>
            </a:r>
          </a:p>
          <a:p>
            <a:pPr lvl="1"/>
            <a:r>
              <a:rPr lang="en-US" dirty="0" smtClean="0">
                <a:sym typeface="Wingdings"/>
              </a:rPr>
              <a:t>VCP </a:t>
            </a:r>
            <a:r>
              <a:rPr lang="en-US" dirty="0">
                <a:sym typeface="Wingdings"/>
              </a:rPr>
              <a:t></a:t>
            </a:r>
            <a:r>
              <a:rPr lang="en-US" dirty="0" smtClean="0">
                <a:sym typeface="Wingdings"/>
              </a:rPr>
              <a:t> 1636</a:t>
            </a:r>
          </a:p>
          <a:p>
            <a:pPr lvl="1"/>
            <a:r>
              <a:rPr lang="en-US" dirty="0" smtClean="0">
                <a:sym typeface="Wingdings"/>
              </a:rPr>
              <a:t>GRN  596</a:t>
            </a:r>
            <a:endParaRPr lang="en-US" dirty="0"/>
          </a:p>
        </p:txBody>
      </p:sp>
    </p:spTree>
    <p:extLst>
      <p:ext uri="{BB962C8B-B14F-4D97-AF65-F5344CB8AC3E}">
        <p14:creationId xmlns:p14="http://schemas.microsoft.com/office/powerpoint/2010/main" val="27786165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lstStyle/>
          <a:p>
            <a:r>
              <a:rPr lang="en-US" dirty="0" smtClean="0"/>
              <a:t>PPI file from </a:t>
            </a:r>
            <a:r>
              <a:rPr lang="en-US" dirty="0" err="1" smtClean="0"/>
              <a:t>Sandeep</a:t>
            </a:r>
            <a:r>
              <a:rPr lang="en-US" dirty="0" smtClean="0"/>
              <a:t> (iref14_human_UP_nodup_table.txt)</a:t>
            </a:r>
          </a:p>
          <a:p>
            <a:r>
              <a:rPr lang="en-US" dirty="0" smtClean="0"/>
              <a:t>328 DEGs</a:t>
            </a:r>
          </a:p>
          <a:p>
            <a:r>
              <a:rPr lang="en-US" dirty="0" smtClean="0"/>
              <a:t>Took any row that contained a DEG</a:t>
            </a:r>
            <a:endParaRPr lang="en-US" dirty="0"/>
          </a:p>
        </p:txBody>
      </p:sp>
    </p:spTree>
    <p:extLst>
      <p:ext uri="{BB962C8B-B14F-4D97-AF65-F5344CB8AC3E}">
        <p14:creationId xmlns:p14="http://schemas.microsoft.com/office/powerpoint/2010/main" val="302055490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C9-specific genes only - Top 10</a:t>
            </a:r>
            <a:endParaRPr lang="en-US" sz="2400" dirty="0"/>
          </a:p>
        </p:txBody>
      </p:sp>
      <p:sp>
        <p:nvSpPr>
          <p:cNvPr id="3" name="TextBox 2"/>
          <p:cNvSpPr txBox="1"/>
          <p:nvPr/>
        </p:nvSpPr>
        <p:spPr>
          <a:xfrm>
            <a:off x="434718" y="698909"/>
            <a:ext cx="8003930" cy="1015663"/>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a:t>
            </a:r>
            <a:r>
              <a:rPr lang="en-US" sz="1500" b="1" dirty="0" smtClean="0">
                <a:solidFill>
                  <a:schemeClr val="tx2">
                    <a:lumMod val="60000"/>
                    <a:lumOff val="40000"/>
                  </a:schemeClr>
                </a:solidFill>
              </a:rPr>
              <a:t>MAPK signaling</a:t>
            </a:r>
            <a:r>
              <a:rPr lang="en-US" sz="1500" dirty="0" smtClean="0"/>
              <a:t> pathway (0.005), staphylococcus aureus </a:t>
            </a:r>
            <a:r>
              <a:rPr lang="en-US" sz="1500" b="1" dirty="0" smtClean="0">
                <a:solidFill>
                  <a:srgbClr val="558ED5"/>
                </a:solidFill>
              </a:rPr>
              <a:t>infection</a:t>
            </a:r>
            <a:r>
              <a:rPr lang="en-US" sz="1500" dirty="0" smtClean="0"/>
              <a:t>, regulation of actin cytoskeleton, phagosome, HTLV-I infection, antigen processing and presentation, proteoglycans in cancer, longevity regulating pathway </a:t>
            </a:r>
            <a:r>
              <a:rPr lang="mr-IN" sz="1500" dirty="0" smtClean="0"/>
              <a:t>–</a:t>
            </a:r>
            <a:r>
              <a:rPr lang="en-US" sz="1500" dirty="0" smtClean="0"/>
              <a:t> multiple species, TGF-beta signaling pathway, rheumatoid arthritis (0.02)</a:t>
            </a:r>
          </a:p>
        </p:txBody>
      </p:sp>
      <p:sp>
        <p:nvSpPr>
          <p:cNvPr id="6" name="TextBox 5"/>
          <p:cNvSpPr txBox="1"/>
          <p:nvPr/>
        </p:nvSpPr>
        <p:spPr>
          <a:xfrm>
            <a:off x="434717" y="3595663"/>
            <a:ext cx="8003930" cy="1015663"/>
          </a:xfrm>
          <a:prstGeom prst="rect">
            <a:avLst/>
          </a:prstGeom>
          <a:noFill/>
          <a:ln>
            <a:solidFill>
              <a:srgbClr val="7F7F7F"/>
            </a:solidFill>
          </a:ln>
        </p:spPr>
        <p:txBody>
          <a:bodyPr wrap="square" rtlCol="0">
            <a:spAutoFit/>
          </a:bodyPr>
          <a:lstStyle/>
          <a:p>
            <a:r>
              <a:rPr lang="en-US" sz="1500" b="1" dirty="0" smtClean="0"/>
              <a:t>GOBP</a:t>
            </a:r>
            <a:r>
              <a:rPr lang="en-US" sz="1500" dirty="0" smtClean="0"/>
              <a:t>: negative regulation of </a:t>
            </a:r>
            <a:r>
              <a:rPr lang="en-US" sz="1500" b="1" dirty="0" smtClean="0">
                <a:solidFill>
                  <a:srgbClr val="558ED5"/>
                </a:solidFill>
              </a:rPr>
              <a:t>cellular component organisation </a:t>
            </a:r>
            <a:r>
              <a:rPr lang="en-US" sz="1500" dirty="0" smtClean="0"/>
              <a:t>(0.0002), regulation of cellular response to stress, negative regulation of organelle organization, regulation of </a:t>
            </a:r>
            <a:r>
              <a:rPr lang="en-US" sz="1500" b="1" dirty="0" smtClean="0">
                <a:solidFill>
                  <a:srgbClr val="558ED5"/>
                </a:solidFill>
              </a:rPr>
              <a:t>cell division</a:t>
            </a:r>
            <a:r>
              <a:rPr lang="en-US" sz="1500" dirty="0" smtClean="0"/>
              <a:t>, negative regulation of </a:t>
            </a:r>
            <a:r>
              <a:rPr lang="en-US" sz="1500" b="1" dirty="0" smtClean="0">
                <a:solidFill>
                  <a:srgbClr val="558ED5"/>
                </a:solidFill>
              </a:rPr>
              <a:t>cell cycle</a:t>
            </a:r>
            <a:r>
              <a:rPr lang="en-US" sz="1500" dirty="0" smtClean="0"/>
              <a:t>, regulation of cellular </a:t>
            </a:r>
            <a:r>
              <a:rPr lang="en-US" sz="1500" b="1" dirty="0" smtClean="0">
                <a:solidFill>
                  <a:srgbClr val="558ED5"/>
                </a:solidFill>
              </a:rPr>
              <a:t>protein catabolic process</a:t>
            </a:r>
            <a:r>
              <a:rPr lang="en-US" sz="1500" dirty="0" smtClean="0"/>
              <a:t>, regulation of proteasomal protein catabolic process, regulation of mitosis, negative regulation of proteolysis (0.003)</a:t>
            </a:r>
          </a:p>
        </p:txBody>
      </p:sp>
      <p:sp>
        <p:nvSpPr>
          <p:cNvPr id="7" name="TextBox 6"/>
          <p:cNvSpPr txBox="1"/>
          <p:nvPr/>
        </p:nvSpPr>
        <p:spPr>
          <a:xfrm>
            <a:off x="434718" y="4717207"/>
            <a:ext cx="8003930" cy="553998"/>
          </a:xfrm>
          <a:prstGeom prst="rect">
            <a:avLst/>
          </a:prstGeom>
          <a:noFill/>
          <a:ln>
            <a:solidFill>
              <a:srgbClr val="7F7F7F"/>
            </a:solidFill>
          </a:ln>
        </p:spPr>
        <p:txBody>
          <a:bodyPr wrap="square" rtlCol="0">
            <a:spAutoFit/>
          </a:bodyPr>
          <a:lstStyle/>
          <a:p>
            <a:r>
              <a:rPr lang="en-US" sz="1500" b="1" dirty="0" smtClean="0"/>
              <a:t>GOCC</a:t>
            </a:r>
            <a:r>
              <a:rPr lang="en-US" sz="1500" dirty="0" smtClean="0"/>
              <a:t>: Cytosol (3e-5), vacuole, lytic vacuole, lysosome, MHC class II protein complex, neuronal cell body, ER to Golgi transport vesicle membrane, cell body, nucleoplasm, ESCRT complex (0.005)</a:t>
            </a:r>
          </a:p>
        </p:txBody>
      </p:sp>
      <p:sp>
        <p:nvSpPr>
          <p:cNvPr id="8" name="TextBox 7"/>
          <p:cNvSpPr txBox="1"/>
          <p:nvPr/>
        </p:nvSpPr>
        <p:spPr>
          <a:xfrm>
            <a:off x="434718" y="5374820"/>
            <a:ext cx="8003930" cy="1246495"/>
          </a:xfrm>
          <a:prstGeom prst="rect">
            <a:avLst/>
          </a:prstGeom>
          <a:noFill/>
          <a:ln>
            <a:solidFill>
              <a:srgbClr val="7F7F7F"/>
            </a:solidFill>
          </a:ln>
        </p:spPr>
        <p:txBody>
          <a:bodyPr wrap="square" rtlCol="0">
            <a:spAutoFit/>
          </a:bodyPr>
          <a:lstStyle/>
          <a:p>
            <a:r>
              <a:rPr lang="en-US" sz="1500" b="1" dirty="0" smtClean="0"/>
              <a:t>GOMF</a:t>
            </a:r>
            <a:r>
              <a:rPr lang="en-US" sz="1500" dirty="0" smtClean="0"/>
              <a:t>: </a:t>
            </a:r>
            <a:r>
              <a:rPr lang="en-US" sz="1500" b="1" dirty="0" smtClean="0">
                <a:solidFill>
                  <a:srgbClr val="558ED5"/>
                </a:solidFill>
              </a:rPr>
              <a:t>Protein serine-threonine kinase</a:t>
            </a:r>
            <a:r>
              <a:rPr lang="en-US" sz="1500" dirty="0" smtClean="0"/>
              <a:t> activity (0.01), protein serine/threonine kinase activator activity, small conjugating protein binding, transcription factor binding, </a:t>
            </a:r>
            <a:r>
              <a:rPr lang="en-US" sz="1500" b="1" dirty="0" smtClean="0">
                <a:solidFill>
                  <a:srgbClr val="558ED5"/>
                </a:solidFill>
              </a:rPr>
              <a:t>ubiquitin binding</a:t>
            </a:r>
            <a:r>
              <a:rPr lang="en-US" sz="1500" dirty="0" smtClean="0"/>
              <a:t>, protein N-terminus binding, RNA polymerase II core promoter proximal region sequence-specific DNA binding </a:t>
            </a:r>
            <a:r>
              <a:rPr lang="en-US" sz="1500" b="1" dirty="0" smtClean="0">
                <a:solidFill>
                  <a:srgbClr val="558ED5"/>
                </a:solidFill>
              </a:rPr>
              <a:t>transcription factor activity</a:t>
            </a:r>
            <a:r>
              <a:rPr lang="en-US" sz="1500" dirty="0" smtClean="0"/>
              <a:t>, fibroblast growth factor binding, ubiquitin-protein transferase activity, protein C-terminus binding (0.047)</a:t>
            </a:r>
          </a:p>
        </p:txBody>
      </p:sp>
      <p:sp>
        <p:nvSpPr>
          <p:cNvPr id="9" name="TextBox 8"/>
          <p:cNvSpPr txBox="1"/>
          <p:nvPr/>
        </p:nvSpPr>
        <p:spPr>
          <a:xfrm>
            <a:off x="434718" y="1821192"/>
            <a:ext cx="8003930" cy="553998"/>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Circadian rhythm genes (0.03), integrated pancreatic cancer pathway, regulation of </a:t>
            </a:r>
            <a:r>
              <a:rPr lang="en-US" sz="1500" b="1" dirty="0" smtClean="0">
                <a:solidFill>
                  <a:srgbClr val="558ED5"/>
                </a:solidFill>
              </a:rPr>
              <a:t>cytoskeleton</a:t>
            </a:r>
            <a:r>
              <a:rPr lang="en-US" sz="1500" dirty="0" smtClean="0">
                <a:solidFill>
                  <a:srgbClr val="558ED5"/>
                </a:solidFill>
              </a:rPr>
              <a:t> </a:t>
            </a:r>
            <a:r>
              <a:rPr lang="en-US" sz="1500" dirty="0" smtClean="0"/>
              <a:t>(0.04)</a:t>
            </a:r>
          </a:p>
        </p:txBody>
      </p:sp>
      <p:sp>
        <p:nvSpPr>
          <p:cNvPr id="10" name="TextBox 9"/>
          <p:cNvSpPr txBox="1"/>
          <p:nvPr/>
        </p:nvSpPr>
        <p:spPr>
          <a:xfrm>
            <a:off x="434718" y="2477066"/>
            <a:ext cx="8003930" cy="1015663"/>
          </a:xfrm>
          <a:prstGeom prst="rect">
            <a:avLst/>
          </a:prstGeom>
          <a:noFill/>
          <a:ln>
            <a:solidFill>
              <a:srgbClr val="7F7F7F"/>
            </a:solidFill>
          </a:ln>
        </p:spPr>
        <p:txBody>
          <a:bodyPr wrap="square" rtlCol="0">
            <a:spAutoFit/>
          </a:bodyPr>
          <a:lstStyle/>
          <a:p>
            <a:r>
              <a:rPr lang="en-US" sz="1500" b="1" dirty="0" smtClean="0"/>
              <a:t>Reactome</a:t>
            </a:r>
            <a:r>
              <a:rPr lang="en-US" sz="1500" dirty="0" smtClean="0"/>
              <a:t>: </a:t>
            </a:r>
            <a:r>
              <a:rPr lang="en-US" sz="1500" b="1" dirty="0" smtClean="0">
                <a:solidFill>
                  <a:srgbClr val="558ED5"/>
                </a:solidFill>
              </a:rPr>
              <a:t>Adaptive immune system</a:t>
            </a:r>
            <a:r>
              <a:rPr lang="en-US" sz="1500" dirty="0" smtClean="0"/>
              <a:t> (0.0003), budding and maturation of HIV </a:t>
            </a:r>
            <a:r>
              <a:rPr lang="en-US" sz="1500" dirty="0" err="1" smtClean="0"/>
              <a:t>virion</a:t>
            </a:r>
            <a:r>
              <a:rPr lang="en-US" sz="1500" dirty="0" smtClean="0"/>
              <a:t>, </a:t>
            </a:r>
            <a:r>
              <a:rPr lang="en-US" sz="1500" dirty="0"/>
              <a:t>e</a:t>
            </a:r>
            <a:r>
              <a:rPr lang="en-US" sz="1500" dirty="0" smtClean="0"/>
              <a:t>ndosomal sorting complex required for transport (ESCRT), energy dependent regulation of mTOR by LKB1-AMPK, MHC class II antigen presentation, mTOR signalling, PKB-mediated events, immune system, non-integrin membrane-ECM interactions, molecules associated with elastic fibres (0.003)</a:t>
            </a:r>
          </a:p>
        </p:txBody>
      </p:sp>
    </p:spTree>
    <p:extLst>
      <p:ext uri="{BB962C8B-B14F-4D97-AF65-F5344CB8AC3E}">
        <p14:creationId xmlns:p14="http://schemas.microsoft.com/office/powerpoint/2010/main" val="20035769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4" y="161941"/>
            <a:ext cx="8208503" cy="461665"/>
          </a:xfrm>
          <a:prstGeom prst="rect">
            <a:avLst/>
          </a:prstGeom>
          <a:noFill/>
        </p:spPr>
        <p:txBody>
          <a:bodyPr wrap="square" rtlCol="0">
            <a:spAutoFit/>
          </a:bodyPr>
          <a:lstStyle/>
          <a:p>
            <a:r>
              <a:rPr lang="en-US" sz="2400" dirty="0" smtClean="0"/>
              <a:t>VCP-specific genes only </a:t>
            </a:r>
            <a:r>
              <a:rPr lang="en-US" sz="2400" dirty="0"/>
              <a:t>- Top </a:t>
            </a:r>
            <a:r>
              <a:rPr lang="en-US" sz="2400" dirty="0" smtClean="0"/>
              <a:t>10</a:t>
            </a:r>
            <a:endParaRPr lang="en-US" sz="2400" dirty="0"/>
          </a:p>
        </p:txBody>
      </p:sp>
      <p:sp>
        <p:nvSpPr>
          <p:cNvPr id="3" name="TextBox 2"/>
          <p:cNvSpPr txBox="1"/>
          <p:nvPr/>
        </p:nvSpPr>
        <p:spPr>
          <a:xfrm>
            <a:off x="434718" y="698909"/>
            <a:ext cx="8003930" cy="784830"/>
          </a:xfrm>
          <a:prstGeom prst="rect">
            <a:avLst/>
          </a:prstGeom>
          <a:noFill/>
          <a:ln>
            <a:solidFill>
              <a:schemeClr val="bg1">
                <a:lumMod val="50000"/>
              </a:schemeClr>
            </a:solidFill>
          </a:ln>
        </p:spPr>
        <p:txBody>
          <a:bodyPr wrap="square" rtlCol="0">
            <a:spAutoFit/>
          </a:bodyPr>
          <a:lstStyle/>
          <a:p>
            <a:r>
              <a:rPr lang="en-US" sz="1500" b="1" dirty="0" smtClean="0"/>
              <a:t>KEGG</a:t>
            </a:r>
            <a:r>
              <a:rPr lang="en-US" sz="1500" dirty="0" smtClean="0"/>
              <a:t>: Epstein-Barr virus </a:t>
            </a:r>
            <a:r>
              <a:rPr lang="en-US" sz="1500" b="1" dirty="0" smtClean="0">
                <a:solidFill>
                  <a:srgbClr val="E46C0A"/>
                </a:solidFill>
              </a:rPr>
              <a:t>infection</a:t>
            </a:r>
            <a:r>
              <a:rPr lang="en-US" sz="1500" dirty="0" smtClean="0">
                <a:solidFill>
                  <a:srgbClr val="E46C0A"/>
                </a:solidFill>
              </a:rPr>
              <a:t> </a:t>
            </a:r>
            <a:r>
              <a:rPr lang="en-US" sz="1500" dirty="0" smtClean="0"/>
              <a:t>(2.1e-10), </a:t>
            </a:r>
            <a:r>
              <a:rPr lang="en-US" sz="1500" b="1" dirty="0" smtClean="0">
                <a:solidFill>
                  <a:schemeClr val="accent6">
                    <a:lumMod val="75000"/>
                  </a:schemeClr>
                </a:solidFill>
              </a:rPr>
              <a:t>spliceosome</a:t>
            </a:r>
            <a:r>
              <a:rPr lang="en-US" sz="1500" dirty="0" smtClean="0"/>
              <a:t>, Jak-STAT signaling pathway, endocytosis, neurotrophin signaling pathway, proteasome, B cell receptor signaling pathway, cute myeloid leukemia, toxoplasmosis, herpes simplex infection (7e-5)</a:t>
            </a:r>
          </a:p>
        </p:txBody>
      </p:sp>
      <p:sp>
        <p:nvSpPr>
          <p:cNvPr id="6" name="TextBox 5"/>
          <p:cNvSpPr txBox="1"/>
          <p:nvPr/>
        </p:nvSpPr>
        <p:spPr>
          <a:xfrm>
            <a:off x="434716" y="3538930"/>
            <a:ext cx="8003930" cy="1246495"/>
          </a:xfrm>
          <a:prstGeom prst="rect">
            <a:avLst/>
          </a:prstGeom>
          <a:noFill/>
          <a:ln>
            <a:solidFill>
              <a:srgbClr val="7F7F7F"/>
            </a:solidFill>
          </a:ln>
        </p:spPr>
        <p:txBody>
          <a:bodyPr wrap="square" rtlCol="0">
            <a:spAutoFit/>
          </a:bodyPr>
          <a:lstStyle/>
          <a:p>
            <a:r>
              <a:rPr lang="en-US" sz="1500" b="1" dirty="0" smtClean="0"/>
              <a:t>GOBP</a:t>
            </a:r>
            <a:r>
              <a:rPr lang="en-US" sz="1500" dirty="0" smtClean="0"/>
              <a:t>: gene expression (5.3e-23), modification-dependent protein catabolic process, </a:t>
            </a:r>
            <a:r>
              <a:rPr lang="en-US" sz="1500" b="1" dirty="0" smtClean="0">
                <a:solidFill>
                  <a:srgbClr val="E46C0A"/>
                </a:solidFill>
              </a:rPr>
              <a:t>ubiquitin-dependent protein catabolic process</a:t>
            </a:r>
            <a:r>
              <a:rPr lang="en-US" sz="1500" dirty="0" smtClean="0"/>
              <a:t>, modification-dependent macromolecule catabolic process, chromatin modification, proteolysis involved in cellular protein catabolic process, histone acetylation, peptidyl-lysine acetylation, internal protein amino acid acetylation, </a:t>
            </a:r>
            <a:r>
              <a:rPr lang="en-US" sz="1500" b="1" dirty="0" smtClean="0">
                <a:solidFill>
                  <a:srgbClr val="E46C0A"/>
                </a:solidFill>
              </a:rPr>
              <a:t>spliceosomal snRNP assembly</a:t>
            </a:r>
            <a:r>
              <a:rPr lang="en-US" sz="1500" dirty="0" smtClean="0"/>
              <a:t> (3.4e-9)</a:t>
            </a:r>
          </a:p>
        </p:txBody>
      </p:sp>
      <p:sp>
        <p:nvSpPr>
          <p:cNvPr id="7" name="TextBox 6"/>
          <p:cNvSpPr txBox="1"/>
          <p:nvPr/>
        </p:nvSpPr>
        <p:spPr>
          <a:xfrm>
            <a:off x="434717" y="4863311"/>
            <a:ext cx="8003930" cy="784830"/>
          </a:xfrm>
          <a:prstGeom prst="rect">
            <a:avLst/>
          </a:prstGeom>
          <a:noFill/>
          <a:ln>
            <a:solidFill>
              <a:srgbClr val="7F7F7F"/>
            </a:solidFill>
          </a:ln>
        </p:spPr>
        <p:txBody>
          <a:bodyPr wrap="square" rtlCol="0">
            <a:spAutoFit/>
          </a:bodyPr>
          <a:lstStyle/>
          <a:p>
            <a:r>
              <a:rPr lang="en-US" sz="1500" b="1" dirty="0" smtClean="0"/>
              <a:t>GOCC</a:t>
            </a:r>
            <a:r>
              <a:rPr lang="en-US" sz="1500" dirty="0" smtClean="0"/>
              <a:t>: Cytosol (6e-54), nucleoplasm, nucleolus, extracellular vesicular exosome, nuclear chromosome part, focal adhesion, cell-substrate junction, cell-substrate adherens junction, adherens junction, anchoring junction (6.5e-10) </a:t>
            </a:r>
          </a:p>
        </p:txBody>
      </p:sp>
      <p:sp>
        <p:nvSpPr>
          <p:cNvPr id="8" name="TextBox 7"/>
          <p:cNvSpPr txBox="1"/>
          <p:nvPr/>
        </p:nvSpPr>
        <p:spPr>
          <a:xfrm>
            <a:off x="434716" y="5726602"/>
            <a:ext cx="8003930" cy="1015663"/>
          </a:xfrm>
          <a:prstGeom prst="rect">
            <a:avLst/>
          </a:prstGeom>
          <a:noFill/>
          <a:ln>
            <a:solidFill>
              <a:srgbClr val="7F7F7F"/>
            </a:solidFill>
          </a:ln>
        </p:spPr>
        <p:txBody>
          <a:bodyPr wrap="square" rtlCol="0">
            <a:spAutoFit/>
          </a:bodyPr>
          <a:lstStyle/>
          <a:p>
            <a:r>
              <a:rPr lang="en-US" sz="1500" b="1" dirty="0" smtClean="0"/>
              <a:t>GOMF</a:t>
            </a:r>
            <a:r>
              <a:rPr lang="en-US" sz="1500" dirty="0" smtClean="0"/>
              <a:t>: </a:t>
            </a:r>
            <a:r>
              <a:rPr lang="en-US" sz="1500" b="1" dirty="0" smtClean="0">
                <a:solidFill>
                  <a:srgbClr val="E46C0A"/>
                </a:solidFill>
              </a:rPr>
              <a:t>ATP binding</a:t>
            </a:r>
            <a:r>
              <a:rPr lang="en-US" sz="1500" dirty="0" smtClean="0"/>
              <a:t> (2e-16), ligase activity, chromatin binding, zinc ion binding, ubiquitin-protein transferase activity, </a:t>
            </a:r>
            <a:r>
              <a:rPr lang="en-US" sz="1500" b="1" dirty="0" smtClean="0">
                <a:solidFill>
                  <a:srgbClr val="E46C0A"/>
                </a:solidFill>
              </a:rPr>
              <a:t>kinase binding</a:t>
            </a:r>
            <a:r>
              <a:rPr lang="en-US" sz="1500" dirty="0" smtClean="0"/>
              <a:t>, transmembrane receptor protein kinase activity, transcription receptor protein kinase activity, </a:t>
            </a:r>
            <a:r>
              <a:rPr lang="en-US" sz="1500" b="1" dirty="0" smtClean="0">
                <a:solidFill>
                  <a:srgbClr val="E46C0A"/>
                </a:solidFill>
              </a:rPr>
              <a:t>transcription corepressor activity</a:t>
            </a:r>
            <a:r>
              <a:rPr lang="en-US" sz="1500" dirty="0" smtClean="0"/>
              <a:t>, protein kinase binding, protein tyrosine kinase activity (7.8e-7)  </a:t>
            </a:r>
          </a:p>
        </p:txBody>
      </p:sp>
      <p:sp>
        <p:nvSpPr>
          <p:cNvPr id="9" name="TextBox 8"/>
          <p:cNvSpPr txBox="1"/>
          <p:nvPr/>
        </p:nvSpPr>
        <p:spPr>
          <a:xfrm>
            <a:off x="434718" y="1574652"/>
            <a:ext cx="8003930" cy="1015663"/>
          </a:xfrm>
          <a:prstGeom prst="rect">
            <a:avLst/>
          </a:prstGeom>
          <a:noFill/>
          <a:ln>
            <a:solidFill>
              <a:srgbClr val="7F7F7F"/>
            </a:solidFill>
          </a:ln>
        </p:spPr>
        <p:txBody>
          <a:bodyPr wrap="square" rtlCol="0">
            <a:spAutoFit/>
          </a:bodyPr>
          <a:lstStyle/>
          <a:p>
            <a:r>
              <a:rPr lang="en-US" sz="1500" b="1" dirty="0" smtClean="0"/>
              <a:t>Wikipathways</a:t>
            </a:r>
            <a:r>
              <a:rPr lang="en-US" sz="1500" dirty="0" smtClean="0"/>
              <a:t>: </a:t>
            </a:r>
            <a:r>
              <a:rPr lang="en-US" sz="1500" dirty="0"/>
              <a:t>XPodNet </a:t>
            </a:r>
            <a:r>
              <a:rPr lang="mr-IN" sz="1500" dirty="0"/>
              <a:t>–</a:t>
            </a:r>
            <a:r>
              <a:rPr lang="en-US" sz="1500" dirty="0"/>
              <a:t> protein-protein interactions in the </a:t>
            </a:r>
            <a:r>
              <a:rPr lang="en-US" sz="1500" b="1" dirty="0">
                <a:solidFill>
                  <a:srgbClr val="E46C0A"/>
                </a:solidFill>
              </a:rPr>
              <a:t>podocyte</a:t>
            </a:r>
            <a:r>
              <a:rPr lang="en-US" sz="1500" dirty="0">
                <a:solidFill>
                  <a:srgbClr val="E46C0A"/>
                </a:solidFill>
              </a:rPr>
              <a:t> </a:t>
            </a:r>
            <a:r>
              <a:rPr lang="en-US" sz="1500" dirty="0"/>
              <a:t>expanded by STRING </a:t>
            </a:r>
            <a:r>
              <a:rPr lang="en-US" sz="1500" dirty="0" smtClean="0"/>
              <a:t>(3e-18), EGFR1 signaling pathway, </a:t>
            </a:r>
            <a:r>
              <a:rPr lang="en-US" sz="1500" b="1" dirty="0" smtClean="0">
                <a:solidFill>
                  <a:srgbClr val="E46C0A"/>
                </a:solidFill>
              </a:rPr>
              <a:t>TNF-alpha </a:t>
            </a:r>
            <a:r>
              <a:rPr lang="en-US" sz="1500" dirty="0" smtClean="0"/>
              <a:t>NF-kB signaling pathway, </a:t>
            </a:r>
            <a:r>
              <a:rPr lang="en-US" sz="1500" dirty="0" err="1" smtClean="0"/>
              <a:t>PodNet</a:t>
            </a:r>
            <a:r>
              <a:rPr lang="en-US" sz="1500" dirty="0" smtClean="0"/>
              <a:t>: protein </a:t>
            </a:r>
            <a:r>
              <a:rPr lang="mr-IN" sz="1500" dirty="0" smtClean="0"/>
              <a:t>–</a:t>
            </a:r>
            <a:r>
              <a:rPr lang="en-US" sz="1500" dirty="0" smtClean="0"/>
              <a:t>protein interactions in the podocyte, insulin signaling, EFG/EGFR signaling, mRNA processing, </a:t>
            </a:r>
            <a:r>
              <a:rPr lang="en-US" sz="1500" b="1" dirty="0" smtClean="0">
                <a:solidFill>
                  <a:srgbClr val="E46C0A"/>
                </a:solidFill>
              </a:rPr>
              <a:t>insulin signaling</a:t>
            </a:r>
            <a:r>
              <a:rPr lang="en-US" sz="1500" dirty="0" smtClean="0"/>
              <a:t>, proteasome degradation (HS), proteasome degradation (MM) (1e-5)</a:t>
            </a:r>
          </a:p>
        </p:txBody>
      </p:sp>
      <p:sp>
        <p:nvSpPr>
          <p:cNvPr id="10" name="TextBox 9"/>
          <p:cNvSpPr txBox="1"/>
          <p:nvPr/>
        </p:nvSpPr>
        <p:spPr>
          <a:xfrm>
            <a:off x="434717" y="2673598"/>
            <a:ext cx="8003930" cy="784830"/>
          </a:xfrm>
          <a:prstGeom prst="rect">
            <a:avLst/>
          </a:prstGeom>
          <a:noFill/>
          <a:ln>
            <a:solidFill>
              <a:srgbClr val="7F7F7F"/>
            </a:solidFill>
          </a:ln>
        </p:spPr>
        <p:txBody>
          <a:bodyPr wrap="square" rtlCol="0">
            <a:spAutoFit/>
          </a:bodyPr>
          <a:lstStyle/>
          <a:p>
            <a:r>
              <a:rPr lang="en-US" sz="1500" b="1" dirty="0" smtClean="0"/>
              <a:t>Reactome</a:t>
            </a:r>
            <a:r>
              <a:rPr lang="en-US" sz="1500" dirty="0" smtClean="0"/>
              <a:t>: </a:t>
            </a:r>
            <a:r>
              <a:rPr lang="en-US" sz="1500" b="1" dirty="0" smtClean="0">
                <a:solidFill>
                  <a:srgbClr val="E46C0A"/>
                </a:solidFill>
              </a:rPr>
              <a:t>Gene expression </a:t>
            </a:r>
            <a:r>
              <a:rPr lang="en-US" sz="1500" dirty="0" smtClean="0"/>
              <a:t>(8.2e-23), </a:t>
            </a:r>
            <a:r>
              <a:rPr lang="en-US" sz="1500" b="1" dirty="0" smtClean="0">
                <a:solidFill>
                  <a:srgbClr val="E46C0A"/>
                </a:solidFill>
              </a:rPr>
              <a:t>immune system</a:t>
            </a:r>
            <a:r>
              <a:rPr lang="en-US" sz="1500" dirty="0" smtClean="0"/>
              <a:t>, infectious disease, disease, cytokine signaling, adaptive immune system, HIV infection, signaling by EGFR, host interactions of HIV factors, antigen processing: </a:t>
            </a:r>
            <a:r>
              <a:rPr lang="en-US" sz="1500" b="1" dirty="0" smtClean="0">
                <a:solidFill>
                  <a:srgbClr val="E46C0A"/>
                </a:solidFill>
              </a:rPr>
              <a:t>ubiquitination &amp; proteasome degradation </a:t>
            </a:r>
            <a:r>
              <a:rPr lang="en-US" sz="1500" dirty="0" smtClean="0"/>
              <a:t>(4.7e-11)</a:t>
            </a:r>
          </a:p>
        </p:txBody>
      </p:sp>
    </p:spTree>
    <p:extLst>
      <p:ext uri="{BB962C8B-B14F-4D97-AF65-F5344CB8AC3E}">
        <p14:creationId xmlns:p14="http://schemas.microsoft.com/office/powerpoint/2010/main" val="49341845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143" y="161941"/>
            <a:ext cx="8208503" cy="461665"/>
          </a:xfrm>
          <a:prstGeom prst="rect">
            <a:avLst/>
          </a:prstGeom>
          <a:noFill/>
        </p:spPr>
        <p:txBody>
          <a:bodyPr wrap="square" rtlCol="0">
            <a:spAutoFit/>
          </a:bodyPr>
          <a:lstStyle/>
          <a:p>
            <a:r>
              <a:rPr lang="en-US" sz="2400" dirty="0" smtClean="0"/>
              <a:t>GRN-specific genes only </a:t>
            </a:r>
            <a:r>
              <a:rPr lang="en-US" sz="2400" dirty="0"/>
              <a:t>- Top </a:t>
            </a:r>
            <a:r>
              <a:rPr lang="en-US" sz="2400" dirty="0" smtClean="0"/>
              <a:t>10</a:t>
            </a:r>
            <a:endParaRPr lang="en-US" sz="2400" dirty="0"/>
          </a:p>
        </p:txBody>
      </p:sp>
      <p:sp>
        <p:nvSpPr>
          <p:cNvPr id="3" name="TextBox 2"/>
          <p:cNvSpPr txBox="1"/>
          <p:nvPr/>
        </p:nvSpPr>
        <p:spPr>
          <a:xfrm>
            <a:off x="434717" y="698909"/>
            <a:ext cx="8420431" cy="738664"/>
          </a:xfrm>
          <a:prstGeom prst="rect">
            <a:avLst/>
          </a:prstGeom>
          <a:noFill/>
          <a:ln>
            <a:solidFill>
              <a:schemeClr val="bg1">
                <a:lumMod val="50000"/>
              </a:schemeClr>
            </a:solidFill>
          </a:ln>
        </p:spPr>
        <p:txBody>
          <a:bodyPr wrap="square" rtlCol="0">
            <a:spAutoFit/>
          </a:bodyPr>
          <a:lstStyle/>
          <a:p>
            <a:r>
              <a:rPr lang="en-US" sz="1400" b="1" dirty="0" smtClean="0"/>
              <a:t>KEGG</a:t>
            </a:r>
            <a:r>
              <a:rPr lang="en-US" sz="1400" dirty="0" smtClean="0"/>
              <a:t>: </a:t>
            </a:r>
            <a:r>
              <a:rPr lang="en-US" sz="1400" b="1" dirty="0" smtClean="0">
                <a:solidFill>
                  <a:srgbClr val="77933C"/>
                </a:solidFill>
              </a:rPr>
              <a:t>Glutamatergic synapse</a:t>
            </a:r>
            <a:r>
              <a:rPr lang="en-US" sz="1400" dirty="0" smtClean="0"/>
              <a:t>, (1.8e-8), cocaine addiction, </a:t>
            </a:r>
            <a:r>
              <a:rPr lang="en-US" sz="1400" dirty="0" err="1" smtClean="0"/>
              <a:t>cGMP</a:t>
            </a:r>
            <a:r>
              <a:rPr lang="en-US" sz="1400" dirty="0" smtClean="0"/>
              <a:t>-PKG signaling pathway, </a:t>
            </a:r>
            <a:r>
              <a:rPr lang="en-US" sz="1400" b="1" dirty="0" smtClean="0">
                <a:solidFill>
                  <a:srgbClr val="77933C"/>
                </a:solidFill>
              </a:rPr>
              <a:t>apoptosis</a:t>
            </a:r>
            <a:r>
              <a:rPr lang="en-US" sz="1400" dirty="0" smtClean="0"/>
              <a:t>, amphetamine addiction, long term potentiation, calcium signaling, circadian entrainment, TNF signaling pathway, oxytocin signaling pathway (6e-6) </a:t>
            </a:r>
          </a:p>
        </p:txBody>
      </p:sp>
      <p:sp>
        <p:nvSpPr>
          <p:cNvPr id="6" name="TextBox 5"/>
          <p:cNvSpPr txBox="1"/>
          <p:nvPr/>
        </p:nvSpPr>
        <p:spPr>
          <a:xfrm>
            <a:off x="434718" y="3670394"/>
            <a:ext cx="8420431" cy="954107"/>
          </a:xfrm>
          <a:prstGeom prst="rect">
            <a:avLst/>
          </a:prstGeom>
          <a:noFill/>
          <a:ln>
            <a:solidFill>
              <a:srgbClr val="7F7F7F"/>
            </a:solidFill>
          </a:ln>
        </p:spPr>
        <p:txBody>
          <a:bodyPr wrap="square" rtlCol="0">
            <a:spAutoFit/>
          </a:bodyPr>
          <a:lstStyle/>
          <a:p>
            <a:r>
              <a:rPr lang="en-US" sz="1400" b="1" dirty="0" smtClean="0"/>
              <a:t>GOBP</a:t>
            </a:r>
            <a:r>
              <a:rPr lang="en-US" sz="1400" dirty="0" smtClean="0"/>
              <a:t>: Regulation of synaptic transmission (4.9e-11), regulation of synaptic plasticity, toll-like receptor 4 signaling pathway, MyD88-independent toll-like receptor signaling pathway, transcription from RNA polymerase II promoter, regulation of protein serine/threonine kinase activity, TRIF-dependent toll-like receptor signaling pathway, </a:t>
            </a:r>
            <a:r>
              <a:rPr lang="en-US" sz="1400" b="1" dirty="0" smtClean="0">
                <a:solidFill>
                  <a:srgbClr val="77933C"/>
                </a:solidFill>
              </a:rPr>
              <a:t>synaptic transmission</a:t>
            </a:r>
            <a:r>
              <a:rPr lang="en-US" sz="1400" dirty="0" smtClean="0"/>
              <a:t>, toll-like receptor 3 signaling pathway, glutamate receptor signaling (5.7e-6)</a:t>
            </a:r>
          </a:p>
        </p:txBody>
      </p:sp>
      <p:sp>
        <p:nvSpPr>
          <p:cNvPr id="7" name="TextBox 6"/>
          <p:cNvSpPr txBox="1"/>
          <p:nvPr/>
        </p:nvSpPr>
        <p:spPr>
          <a:xfrm>
            <a:off x="434718" y="4711080"/>
            <a:ext cx="8420431" cy="738664"/>
          </a:xfrm>
          <a:prstGeom prst="rect">
            <a:avLst/>
          </a:prstGeom>
          <a:noFill/>
          <a:ln>
            <a:solidFill>
              <a:srgbClr val="7F7F7F"/>
            </a:solidFill>
          </a:ln>
        </p:spPr>
        <p:txBody>
          <a:bodyPr wrap="square" rtlCol="0">
            <a:spAutoFit/>
          </a:bodyPr>
          <a:lstStyle/>
          <a:p>
            <a:r>
              <a:rPr lang="en-US" sz="1400" b="1" dirty="0" smtClean="0"/>
              <a:t>GOCC</a:t>
            </a:r>
            <a:r>
              <a:rPr lang="en-US" sz="1400" dirty="0" smtClean="0"/>
              <a:t>: Synapse part (6.8e-9), nucleoplasm, receptor complex, mediator complex, cytosol, synaptic membrane, neuronal cell body, postsynaptic density, N-methyl D-aspartate selective glutamate receptor complex, post-synaptic membrane (1.7e-5)</a:t>
            </a:r>
          </a:p>
        </p:txBody>
      </p:sp>
      <p:sp>
        <p:nvSpPr>
          <p:cNvPr id="8" name="TextBox 7"/>
          <p:cNvSpPr txBox="1"/>
          <p:nvPr/>
        </p:nvSpPr>
        <p:spPr>
          <a:xfrm>
            <a:off x="434718" y="5567409"/>
            <a:ext cx="8420431" cy="954107"/>
          </a:xfrm>
          <a:prstGeom prst="rect">
            <a:avLst/>
          </a:prstGeom>
          <a:noFill/>
          <a:ln>
            <a:solidFill>
              <a:srgbClr val="7F7F7F"/>
            </a:solidFill>
          </a:ln>
        </p:spPr>
        <p:txBody>
          <a:bodyPr wrap="square" rtlCol="0">
            <a:spAutoFit/>
          </a:bodyPr>
          <a:lstStyle/>
          <a:p>
            <a:r>
              <a:rPr lang="en-US" sz="1400" b="1" dirty="0" smtClean="0"/>
              <a:t>GOMF</a:t>
            </a:r>
            <a:r>
              <a:rPr lang="en-US" sz="1400" dirty="0" smtClean="0"/>
              <a:t>: </a:t>
            </a:r>
            <a:r>
              <a:rPr lang="en-US" sz="1400" b="1" dirty="0" smtClean="0">
                <a:solidFill>
                  <a:srgbClr val="77933C"/>
                </a:solidFill>
              </a:rPr>
              <a:t>RNA polymerase II transcription factor binding </a:t>
            </a:r>
            <a:r>
              <a:rPr lang="en-US" sz="1400" dirty="0" smtClean="0"/>
              <a:t>transcription factor activity (2.8e-6), RNA polymerase II transcription cofactor activity, transcription factor coactivity, N-methyl-D-aspartate selective glutamate receptor activity, glutamate receptor activity, calcium ion transmembrane transporter activity, histone deacetylase binding, kinase binding, calcium channel activity, calmodulin binding (4.9e-5)</a:t>
            </a:r>
          </a:p>
        </p:txBody>
      </p:sp>
      <p:sp>
        <p:nvSpPr>
          <p:cNvPr id="9" name="TextBox 8"/>
          <p:cNvSpPr txBox="1"/>
          <p:nvPr/>
        </p:nvSpPr>
        <p:spPr>
          <a:xfrm>
            <a:off x="434717" y="1539376"/>
            <a:ext cx="8420431" cy="954107"/>
          </a:xfrm>
          <a:prstGeom prst="rect">
            <a:avLst/>
          </a:prstGeom>
          <a:noFill/>
          <a:ln>
            <a:solidFill>
              <a:srgbClr val="7F7F7F"/>
            </a:solidFill>
          </a:ln>
        </p:spPr>
        <p:txBody>
          <a:bodyPr wrap="square" rtlCol="0">
            <a:spAutoFit/>
          </a:bodyPr>
          <a:lstStyle/>
          <a:p>
            <a:r>
              <a:rPr lang="en-US" sz="1400" b="1" dirty="0" smtClean="0"/>
              <a:t>Wikipathways</a:t>
            </a:r>
            <a:r>
              <a:rPr lang="en-US" sz="1400" dirty="0" smtClean="0"/>
              <a:t>: </a:t>
            </a:r>
            <a:r>
              <a:rPr lang="en-US" sz="1400" dirty="0"/>
              <a:t>XPodNet </a:t>
            </a:r>
            <a:r>
              <a:rPr lang="mr-IN" sz="1400" dirty="0"/>
              <a:t>–</a:t>
            </a:r>
            <a:r>
              <a:rPr lang="en-US" sz="1400" dirty="0"/>
              <a:t> protein-protein interactions in the podocyte expanded by STRING </a:t>
            </a:r>
            <a:r>
              <a:rPr lang="en-US" sz="1400" dirty="0" smtClean="0"/>
              <a:t>(1.9e-7)</a:t>
            </a:r>
            <a:r>
              <a:rPr lang="en-US" sz="1400" b="1" dirty="0" smtClean="0">
                <a:solidFill>
                  <a:srgbClr val="77933C"/>
                </a:solidFill>
              </a:rPr>
              <a:t>, Apoptosis modulation and signaling</a:t>
            </a:r>
            <a:r>
              <a:rPr lang="en-US" sz="1400" dirty="0" smtClean="0"/>
              <a:t>, hypothetical network for drug addiction (MM), BDNF signaling pathway, FAS pathway and stress induction of HSP regulation, hypothetical network for drug addiction (HS), calcium regulation in the cardiac cell (MM) calcium regulation in the cardiac cell (HS), MAPK signaling pathway, apoptosis (4.5e-5)</a:t>
            </a:r>
          </a:p>
        </p:txBody>
      </p:sp>
      <p:sp>
        <p:nvSpPr>
          <p:cNvPr id="10" name="TextBox 9"/>
          <p:cNvSpPr txBox="1"/>
          <p:nvPr/>
        </p:nvSpPr>
        <p:spPr>
          <a:xfrm>
            <a:off x="434715" y="2567765"/>
            <a:ext cx="8420431" cy="954107"/>
          </a:xfrm>
          <a:prstGeom prst="rect">
            <a:avLst/>
          </a:prstGeom>
          <a:noFill/>
          <a:ln>
            <a:solidFill>
              <a:srgbClr val="7F7F7F"/>
            </a:solidFill>
          </a:ln>
        </p:spPr>
        <p:txBody>
          <a:bodyPr wrap="square" rtlCol="0">
            <a:spAutoFit/>
          </a:bodyPr>
          <a:lstStyle/>
          <a:p>
            <a:r>
              <a:rPr lang="en-US" sz="1400" b="1" dirty="0" smtClean="0"/>
              <a:t>Reactome</a:t>
            </a:r>
            <a:r>
              <a:rPr lang="en-US" sz="1400" dirty="0" smtClean="0"/>
              <a:t>: Developmental biology (7.9e-12), transcriptional regulation of white adipocyte differentiation, PPARA actives gene expression, regulation of </a:t>
            </a:r>
            <a:r>
              <a:rPr lang="en-US" sz="1400" b="1" dirty="0" smtClean="0">
                <a:solidFill>
                  <a:srgbClr val="77933C"/>
                </a:solidFill>
              </a:rPr>
              <a:t>lipid metabolism </a:t>
            </a:r>
            <a:r>
              <a:rPr lang="en-US" sz="1400" dirty="0" smtClean="0"/>
              <a:t>by peroxisome proliferator-activated receptor alpha (</a:t>
            </a:r>
            <a:r>
              <a:rPr lang="en-US" sz="1400" dirty="0" err="1" smtClean="0"/>
              <a:t>PPARalpha</a:t>
            </a:r>
            <a:r>
              <a:rPr lang="en-US" sz="1400" dirty="0" smtClean="0"/>
              <a:t>), VEGFA-VEGFR2 pathway, CREB phosphorylation through the activation of </a:t>
            </a:r>
            <a:r>
              <a:rPr lang="en-US" sz="1400" dirty="0" err="1" smtClean="0"/>
              <a:t>CaMKII</a:t>
            </a:r>
            <a:r>
              <a:rPr lang="en-US" sz="1400" dirty="0" smtClean="0"/>
              <a:t>, signaling by VEGF, signaling by NGF, </a:t>
            </a:r>
            <a:r>
              <a:rPr lang="en-US" sz="1400" b="1" dirty="0" smtClean="0">
                <a:solidFill>
                  <a:srgbClr val="77933C"/>
                </a:solidFill>
              </a:rPr>
              <a:t>innate immune system</a:t>
            </a:r>
            <a:r>
              <a:rPr lang="en-US" sz="1400" dirty="0" smtClean="0"/>
              <a:t>, </a:t>
            </a:r>
            <a:r>
              <a:rPr lang="en-US" sz="1400" dirty="0" err="1" smtClean="0"/>
              <a:t>ras</a:t>
            </a:r>
            <a:r>
              <a:rPr lang="en-US" sz="1400" dirty="0" smtClean="0"/>
              <a:t> activation upon Ca2+ influx through NMDA receptor (9.9e-7) </a:t>
            </a:r>
          </a:p>
        </p:txBody>
      </p:sp>
    </p:spTree>
    <p:extLst>
      <p:ext uri="{BB962C8B-B14F-4D97-AF65-F5344CB8AC3E}">
        <p14:creationId xmlns:p14="http://schemas.microsoft.com/office/powerpoint/2010/main" val="24731186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7520" y="264160"/>
            <a:ext cx="7975600" cy="646331"/>
          </a:xfrm>
          <a:prstGeom prst="rect">
            <a:avLst/>
          </a:prstGeom>
          <a:noFill/>
        </p:spPr>
        <p:txBody>
          <a:bodyPr wrap="square" rtlCol="0">
            <a:spAutoFit/>
          </a:bodyPr>
          <a:lstStyle/>
          <a:p>
            <a:r>
              <a:rPr lang="en-US" sz="3600" dirty="0" smtClean="0"/>
              <a:t>DEG PPI Network</a:t>
            </a:r>
            <a:endParaRPr lang="en-US" sz="3600" dirty="0"/>
          </a:p>
        </p:txBody>
      </p:sp>
      <p:sp>
        <p:nvSpPr>
          <p:cNvPr id="6" name="TextBox 5"/>
          <p:cNvSpPr txBox="1"/>
          <p:nvPr/>
        </p:nvSpPr>
        <p:spPr>
          <a:xfrm>
            <a:off x="477520" y="1270000"/>
            <a:ext cx="7762240" cy="1938992"/>
          </a:xfrm>
          <a:prstGeom prst="rect">
            <a:avLst/>
          </a:prstGeom>
          <a:noFill/>
        </p:spPr>
        <p:txBody>
          <a:bodyPr wrap="square" rtlCol="0">
            <a:spAutoFit/>
          </a:bodyPr>
          <a:lstStyle/>
          <a:p>
            <a:pPr marL="285750" indent="-285750">
              <a:buFontTx/>
              <a:buChar char="-"/>
            </a:pPr>
            <a:r>
              <a:rPr lang="en-US" sz="2400" dirty="0" smtClean="0"/>
              <a:t>Built a PPI network using IREF14</a:t>
            </a:r>
          </a:p>
          <a:p>
            <a:endParaRPr lang="en-US" sz="2400" dirty="0" smtClean="0"/>
          </a:p>
          <a:p>
            <a:pPr marL="285750" indent="-285750">
              <a:buFontTx/>
              <a:buChar char="-"/>
            </a:pPr>
            <a:r>
              <a:rPr lang="en-US" sz="2400" dirty="0" smtClean="0"/>
              <a:t>Took any row with a DEG</a:t>
            </a:r>
          </a:p>
          <a:p>
            <a:pPr marL="285750" indent="-285750">
              <a:buFontTx/>
              <a:buChar char="-"/>
            </a:pPr>
            <a:endParaRPr lang="en-US" sz="2400" dirty="0"/>
          </a:p>
          <a:p>
            <a:pPr marL="285750" indent="-285750">
              <a:buFontTx/>
              <a:buChar char="-"/>
            </a:pPr>
            <a:r>
              <a:rPr lang="en-US" sz="2400" dirty="0" smtClean="0"/>
              <a:t>Result is a network with ~3500 nodes and ~7000 edges</a:t>
            </a:r>
            <a:endParaRPr lang="en-US" sz="2400" dirty="0"/>
          </a:p>
        </p:txBody>
      </p:sp>
    </p:spTree>
    <p:extLst>
      <p:ext uri="{BB962C8B-B14F-4D97-AF65-F5344CB8AC3E}">
        <p14:creationId xmlns:p14="http://schemas.microsoft.com/office/powerpoint/2010/main" val="37981760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rged Network_DEG_PPI.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1" y="-176851"/>
            <a:ext cx="10891521" cy="7034851"/>
          </a:xfrm>
          <a:prstGeom prst="rect">
            <a:avLst/>
          </a:prstGeom>
        </p:spPr>
      </p:pic>
      <p:sp>
        <p:nvSpPr>
          <p:cNvPr id="6" name="TextBox 5"/>
          <p:cNvSpPr txBox="1"/>
          <p:nvPr/>
        </p:nvSpPr>
        <p:spPr>
          <a:xfrm>
            <a:off x="7015414" y="0"/>
            <a:ext cx="1943280" cy="954107"/>
          </a:xfrm>
          <a:prstGeom prst="rect">
            <a:avLst/>
          </a:prstGeom>
          <a:noFill/>
        </p:spPr>
        <p:txBody>
          <a:bodyPr wrap="square" rtlCol="0">
            <a:spAutoFit/>
          </a:bodyPr>
          <a:lstStyle/>
          <a:p>
            <a:r>
              <a:rPr lang="en-US" sz="2800" b="1" dirty="0" smtClean="0">
                <a:solidFill>
                  <a:schemeClr val="bg1"/>
                </a:solidFill>
                <a:latin typeface="Arial Black"/>
                <a:cs typeface="Arial Black"/>
              </a:rPr>
              <a:t>DEG PPI network</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2706393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560" y="2428240"/>
            <a:ext cx="1696720" cy="1625600"/>
          </a:xfrm>
          <a:prstGeom prst="rect">
            <a:avLst/>
          </a:prstGeom>
          <a:noFill/>
          <a:ln w="28575" cmpd="sng">
            <a:solidFill>
              <a:srgbClr val="00FFFF"/>
            </a:solidFill>
            <a:prstDash val="dash"/>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rgbClr val="00FFFF"/>
                </a:solidFill>
              </a:rPr>
              <a:t>Mutation 2</a:t>
            </a:r>
            <a:endParaRPr lang="en-US" dirty="0">
              <a:solidFill>
                <a:srgbClr val="00FFFF"/>
              </a:solidFill>
            </a:endParaRPr>
          </a:p>
        </p:txBody>
      </p:sp>
      <p:sp>
        <p:nvSpPr>
          <p:cNvPr id="5" name="Rectangle 4"/>
          <p:cNvSpPr/>
          <p:nvPr/>
        </p:nvSpPr>
        <p:spPr>
          <a:xfrm>
            <a:off x="162560" y="325120"/>
            <a:ext cx="1696720" cy="1625600"/>
          </a:xfrm>
          <a:prstGeom prst="rect">
            <a:avLst/>
          </a:prstGeom>
          <a:noFill/>
          <a:ln w="28575" cmpd="sng">
            <a:solidFill>
              <a:srgbClr val="FF0000"/>
            </a:solidFill>
            <a:prstDash val="dash"/>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rgbClr val="FF0000"/>
                </a:solidFill>
              </a:rPr>
              <a:t>Mutation 1</a:t>
            </a:r>
            <a:endParaRPr lang="en-US" dirty="0">
              <a:solidFill>
                <a:srgbClr val="FF0000"/>
              </a:solidFill>
            </a:endParaRPr>
          </a:p>
        </p:txBody>
      </p:sp>
      <p:sp>
        <p:nvSpPr>
          <p:cNvPr id="6" name="Rectangle 5"/>
          <p:cNvSpPr/>
          <p:nvPr/>
        </p:nvSpPr>
        <p:spPr>
          <a:xfrm>
            <a:off x="162560" y="4602480"/>
            <a:ext cx="1696720" cy="1625600"/>
          </a:xfrm>
          <a:prstGeom prst="rect">
            <a:avLst/>
          </a:prstGeom>
          <a:noFill/>
          <a:ln w="28575" cmpd="sng">
            <a:solidFill>
              <a:srgbClr val="00FF00"/>
            </a:solidFill>
            <a:prstDash val="dash"/>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rgbClr val="00FF00"/>
                </a:solidFill>
              </a:rPr>
              <a:t>Mutation 3</a:t>
            </a:r>
            <a:endParaRPr lang="en-US" dirty="0">
              <a:solidFill>
                <a:srgbClr val="00FF00"/>
              </a:solidFill>
            </a:endParaRPr>
          </a:p>
        </p:txBody>
      </p:sp>
      <p:cxnSp>
        <p:nvCxnSpPr>
          <p:cNvPr id="9" name="Straight Arrow Connector 8"/>
          <p:cNvCxnSpPr>
            <a:stCxn id="5" idx="3"/>
          </p:cNvCxnSpPr>
          <p:nvPr/>
        </p:nvCxnSpPr>
        <p:spPr>
          <a:xfrm>
            <a:off x="1859280" y="1137920"/>
            <a:ext cx="5487911" cy="2103120"/>
          </a:xfrm>
          <a:prstGeom prst="straightConnector1">
            <a:avLst/>
          </a:prstGeom>
          <a:ln>
            <a:solidFill>
              <a:srgbClr val="FF0000"/>
            </a:solidFill>
            <a:tailEnd type="arrow"/>
          </a:ln>
          <a:effectLst/>
        </p:spPr>
        <p:style>
          <a:lnRef idx="2">
            <a:schemeClr val="accent2"/>
          </a:lnRef>
          <a:fillRef idx="0">
            <a:schemeClr val="accent2"/>
          </a:fillRef>
          <a:effectRef idx="1">
            <a:schemeClr val="accent2"/>
          </a:effectRef>
          <a:fontRef idx="minor">
            <a:schemeClr val="tx1"/>
          </a:fontRef>
        </p:style>
      </p:cxnSp>
      <p:sp>
        <p:nvSpPr>
          <p:cNvPr id="10" name="Cloud 9"/>
          <p:cNvSpPr/>
          <p:nvPr/>
        </p:nvSpPr>
        <p:spPr>
          <a:xfrm>
            <a:off x="7352764" y="2646680"/>
            <a:ext cx="1796809" cy="1330960"/>
          </a:xfrm>
          <a:prstGeom prst="cloud">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TDP-43 Pathology</a:t>
            </a:r>
            <a:endParaRPr lang="en-US" dirty="0"/>
          </a:p>
        </p:txBody>
      </p:sp>
      <p:cxnSp>
        <p:nvCxnSpPr>
          <p:cNvPr id="14" name="Straight Arrow Connector 13"/>
          <p:cNvCxnSpPr>
            <a:stCxn id="4" idx="3"/>
            <a:endCxn id="10" idx="2"/>
          </p:cNvCxnSpPr>
          <p:nvPr/>
        </p:nvCxnSpPr>
        <p:spPr>
          <a:xfrm>
            <a:off x="1859280" y="3241040"/>
            <a:ext cx="5499057" cy="71120"/>
          </a:xfrm>
          <a:prstGeom prst="straightConnector1">
            <a:avLst/>
          </a:prstGeom>
          <a:ln>
            <a:solidFill>
              <a:srgbClr val="00FFFF"/>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a:stCxn id="6" idx="3"/>
          </p:cNvCxnSpPr>
          <p:nvPr/>
        </p:nvCxnSpPr>
        <p:spPr>
          <a:xfrm flipV="1">
            <a:off x="1859280" y="3420533"/>
            <a:ext cx="5499057" cy="1994747"/>
          </a:xfrm>
          <a:prstGeom prst="straightConnector1">
            <a:avLst/>
          </a:prstGeom>
          <a:ln>
            <a:solidFill>
              <a:srgbClr val="00FF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p:nvPr/>
        </p:nvCxnSpPr>
        <p:spPr>
          <a:xfrm>
            <a:off x="1853707" y="1137920"/>
            <a:ext cx="3266933" cy="2103120"/>
          </a:xfrm>
          <a:prstGeom prst="straightConnector1">
            <a:avLst/>
          </a:prstGeom>
          <a:ln>
            <a:solidFill>
              <a:srgbClr val="FF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p:nvPr/>
        </p:nvCxnSpPr>
        <p:spPr>
          <a:xfrm>
            <a:off x="1853707" y="3241040"/>
            <a:ext cx="3266933" cy="38735"/>
          </a:xfrm>
          <a:prstGeom prst="straightConnector1">
            <a:avLst/>
          </a:prstGeom>
          <a:ln>
            <a:solidFill>
              <a:srgbClr val="00FFFF"/>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p:nvPr/>
        </p:nvCxnSpPr>
        <p:spPr>
          <a:xfrm flipV="1">
            <a:off x="1853707" y="3312160"/>
            <a:ext cx="3266933" cy="2103120"/>
          </a:xfrm>
          <a:prstGeom prst="straightConnector1">
            <a:avLst/>
          </a:prstGeom>
          <a:ln>
            <a:solidFill>
              <a:srgbClr val="00FF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39" name="Straight Arrow Connector 38"/>
          <p:cNvCxnSpPr/>
          <p:nvPr/>
        </p:nvCxnSpPr>
        <p:spPr>
          <a:xfrm>
            <a:off x="5131786" y="3279775"/>
            <a:ext cx="2226551" cy="32385"/>
          </a:xfrm>
          <a:prstGeom prst="straightConnector1">
            <a:avLst/>
          </a:prstGeom>
          <a:ln>
            <a:solidFill>
              <a:schemeClr val="tx1">
                <a:lumMod val="95000"/>
                <a:lumOff val="5000"/>
              </a:schemeClr>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42" name="Straight Arrow Connector 41"/>
          <p:cNvCxnSpPr>
            <a:stCxn id="6" idx="3"/>
          </p:cNvCxnSpPr>
          <p:nvPr/>
        </p:nvCxnSpPr>
        <p:spPr>
          <a:xfrm flipV="1">
            <a:off x="1859280" y="3241040"/>
            <a:ext cx="308187" cy="2174240"/>
          </a:xfrm>
          <a:prstGeom prst="straightConnector1">
            <a:avLst/>
          </a:prstGeom>
          <a:ln>
            <a:solidFill>
              <a:srgbClr val="00FF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stCxn id="5" idx="3"/>
          </p:cNvCxnSpPr>
          <p:nvPr/>
        </p:nvCxnSpPr>
        <p:spPr>
          <a:xfrm>
            <a:off x="1859280" y="1137920"/>
            <a:ext cx="308187" cy="2103120"/>
          </a:xfrm>
          <a:prstGeom prst="straightConnector1">
            <a:avLst/>
          </a:prstGeom>
          <a:ln>
            <a:solidFill>
              <a:srgbClr val="FF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48" name="Straight Arrow Connector 47"/>
          <p:cNvCxnSpPr/>
          <p:nvPr/>
        </p:nvCxnSpPr>
        <p:spPr>
          <a:xfrm>
            <a:off x="1859280" y="3241040"/>
            <a:ext cx="308187" cy="0"/>
          </a:xfrm>
          <a:prstGeom prst="straightConnector1">
            <a:avLst/>
          </a:prstGeom>
          <a:ln>
            <a:solidFill>
              <a:srgbClr val="00FFFF"/>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50" name="Straight Arrow Connector 49"/>
          <p:cNvCxnSpPr/>
          <p:nvPr/>
        </p:nvCxnSpPr>
        <p:spPr>
          <a:xfrm>
            <a:off x="2156321" y="3249083"/>
            <a:ext cx="5190870" cy="71120"/>
          </a:xfrm>
          <a:prstGeom prst="straightConnector1">
            <a:avLst/>
          </a:prstGeom>
          <a:ln>
            <a:solidFill>
              <a:schemeClr val="tx1">
                <a:lumMod val="95000"/>
                <a:lumOff val="5000"/>
              </a:schemeClr>
            </a:solidFill>
            <a:tailEnd type="arrow"/>
          </a:ln>
          <a:effectLst/>
        </p:spPr>
        <p:style>
          <a:lnRef idx="2">
            <a:schemeClr val="accent2"/>
          </a:lnRef>
          <a:fillRef idx="0">
            <a:schemeClr val="accent2"/>
          </a:fillRef>
          <a:effectRef idx="1">
            <a:schemeClr val="accent2"/>
          </a:effectRef>
          <a:fontRef idx="minor">
            <a:schemeClr val="tx1"/>
          </a:fontRef>
        </p:style>
      </p:cxnSp>
      <p:sp>
        <p:nvSpPr>
          <p:cNvPr id="55" name="Left Bracket 54"/>
          <p:cNvSpPr/>
          <p:nvPr/>
        </p:nvSpPr>
        <p:spPr>
          <a:xfrm rot="5400000">
            <a:off x="3403600" y="-497840"/>
            <a:ext cx="213360" cy="3058160"/>
          </a:xfrm>
          <a:prstGeom prst="leftBracket">
            <a:avLst/>
          </a:prstGeom>
          <a:ln>
            <a:gradFill flip="none" rotWithShape="1">
              <a:gsLst>
                <a:gs pos="0">
                  <a:srgbClr val="FF0000"/>
                </a:gs>
                <a:gs pos="50000">
                  <a:srgbClr val="00FFFF"/>
                </a:gs>
                <a:gs pos="100000">
                  <a:srgbClr val="00FF00"/>
                </a:gs>
              </a:gsLst>
              <a:path path="shap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Left Bracket 55"/>
          <p:cNvSpPr/>
          <p:nvPr/>
        </p:nvSpPr>
        <p:spPr>
          <a:xfrm rot="5400000">
            <a:off x="6127234" y="-82035"/>
            <a:ext cx="213362" cy="2226552"/>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p:cNvSpPr txBox="1"/>
          <p:nvPr/>
        </p:nvSpPr>
        <p:spPr>
          <a:xfrm>
            <a:off x="2062480" y="216674"/>
            <a:ext cx="3058159" cy="707886"/>
          </a:xfrm>
          <a:prstGeom prst="rect">
            <a:avLst/>
          </a:prstGeom>
          <a:noFill/>
        </p:spPr>
        <p:txBody>
          <a:bodyPr wrap="square" rtlCol="0">
            <a:spAutoFit/>
          </a:bodyPr>
          <a:lstStyle/>
          <a:p>
            <a:pPr algn="ctr"/>
            <a:r>
              <a:rPr lang="en-US" sz="2000" dirty="0" smtClean="0"/>
              <a:t>What is unique to each mutation?</a:t>
            </a:r>
            <a:endParaRPr lang="en-US" sz="2000" dirty="0"/>
          </a:p>
        </p:txBody>
      </p:sp>
      <p:sp>
        <p:nvSpPr>
          <p:cNvPr id="58" name="TextBox 57"/>
          <p:cNvSpPr txBox="1"/>
          <p:nvPr/>
        </p:nvSpPr>
        <p:spPr>
          <a:xfrm>
            <a:off x="5141946" y="216674"/>
            <a:ext cx="2216392" cy="707886"/>
          </a:xfrm>
          <a:prstGeom prst="rect">
            <a:avLst/>
          </a:prstGeom>
          <a:noFill/>
        </p:spPr>
        <p:txBody>
          <a:bodyPr wrap="square" rtlCol="0">
            <a:spAutoFit/>
          </a:bodyPr>
          <a:lstStyle/>
          <a:p>
            <a:pPr algn="ctr"/>
            <a:r>
              <a:rPr lang="en-US" sz="2000" dirty="0" smtClean="0"/>
              <a:t>What is common for each mutation?</a:t>
            </a:r>
            <a:endParaRPr lang="en-US" sz="2000" dirty="0"/>
          </a:p>
        </p:txBody>
      </p:sp>
    </p:spTree>
    <p:extLst>
      <p:ext uri="{BB962C8B-B14F-4D97-AF65-F5344CB8AC3E}">
        <p14:creationId xmlns:p14="http://schemas.microsoft.com/office/powerpoint/2010/main" val="646533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xit" presetSubtype="0" fill="hold"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xit" presetSubtype="0" fill="hold"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3"/>
                                        </p:tgtEl>
                                      </p:cBhvr>
                                    </p:animEffect>
                                    <p:set>
                                      <p:cBhvr>
                                        <p:cTn id="53" dur="1" fill="hold">
                                          <p:stCondLst>
                                            <p:cond delay="499"/>
                                          </p:stCondLst>
                                        </p:cTn>
                                        <p:tgtEl>
                                          <p:spTgt spid="2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48"/>
                                        </p:tgtEl>
                                      </p:cBhvr>
                                    </p:animEffect>
                                    <p:set>
                                      <p:cBhvr>
                                        <p:cTn id="67" dur="1" fill="hold">
                                          <p:stCondLst>
                                            <p:cond delay="499"/>
                                          </p:stCondLst>
                                        </p:cTn>
                                        <p:tgtEl>
                                          <p:spTgt spid="4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42"/>
                                        </p:tgtEl>
                                      </p:cBhvr>
                                    </p:animEffect>
                                    <p:set>
                                      <p:cBhvr>
                                        <p:cTn id="70" dur="1" fill="hold">
                                          <p:stCondLst>
                                            <p:cond delay="499"/>
                                          </p:stCondLst>
                                        </p:cTn>
                                        <p:tgtEl>
                                          <p:spTgt spid="42"/>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50"/>
                                        </p:tgtEl>
                                      </p:cBhvr>
                                    </p:animEffect>
                                    <p:set>
                                      <p:cBhvr>
                                        <p:cTn id="73" dur="1" fill="hold">
                                          <p:stCondLst>
                                            <p:cond delay="499"/>
                                          </p:stCondLst>
                                        </p:cTn>
                                        <p:tgtEl>
                                          <p:spTgt spid="50"/>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par>
                                <p:cTn id="77" presetID="10"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500"/>
                                        <p:tgtEl>
                                          <p:spTgt spid="2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fade">
                                      <p:cBhvr>
                                        <p:cTn id="98" dur="500"/>
                                        <p:tgtEl>
                                          <p:spTgt spid="5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103528" y="629525"/>
            <a:ext cx="3643698" cy="3208165"/>
          </a:xfrm>
          <a:prstGeom prst="ellipse">
            <a:avLst/>
          </a:prstGeom>
          <a:noFill/>
          <a:ln w="38100" cmpd="sng">
            <a:solidFill>
              <a:srgbClr val="00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98026" y="163362"/>
            <a:ext cx="3643698" cy="3208165"/>
          </a:xfrm>
          <a:prstGeom prst="ellipse">
            <a:avLst/>
          </a:prstGeom>
          <a:noFill/>
          <a:ln w="3810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119875" y="3371527"/>
            <a:ext cx="3643698" cy="3208165"/>
          </a:xfrm>
          <a:prstGeom prst="ellipse">
            <a:avLst/>
          </a:prstGeom>
          <a:noFill/>
          <a:ln w="38100" cmpd="sng">
            <a:solidFill>
              <a:srgbClr val="00FF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2740021" y="3768147"/>
            <a:ext cx="2403405" cy="2359557"/>
            <a:chOff x="3386750" y="2996144"/>
            <a:chExt cx="1746094" cy="1652300"/>
          </a:xfrm>
        </p:grpSpPr>
        <p:cxnSp>
          <p:nvCxnSpPr>
            <p:cNvPr id="27" name="Straight Connector 26"/>
            <p:cNvCxnSpPr>
              <a:stCxn id="29" idx="4"/>
              <a:endCxn id="30" idx="0"/>
            </p:cNvCxnSpPr>
            <p:nvPr/>
          </p:nvCxnSpPr>
          <p:spPr>
            <a:xfrm>
              <a:off x="4269946" y="3339045"/>
              <a:ext cx="6950" cy="3139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386750" y="3465461"/>
              <a:ext cx="368301" cy="3429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85796" y="2996144"/>
              <a:ext cx="368300" cy="342901"/>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910186" y="3652945"/>
              <a:ext cx="733419" cy="47429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GRN</a:t>
              </a:r>
              <a:endParaRPr lang="en-US" dirty="0">
                <a:solidFill>
                  <a:schemeClr val="tx1"/>
                </a:solidFill>
              </a:endParaRPr>
            </a:p>
          </p:txBody>
        </p:sp>
        <p:sp>
          <p:nvSpPr>
            <p:cNvPr id="31" name="Oval 30"/>
            <p:cNvSpPr/>
            <p:nvPr/>
          </p:nvSpPr>
          <p:spPr>
            <a:xfrm>
              <a:off x="4764544" y="3440644"/>
              <a:ext cx="368300" cy="3429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638004" y="4302022"/>
              <a:ext cx="368300" cy="3429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536523" y="4305544"/>
              <a:ext cx="368300" cy="3429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a:stCxn id="29" idx="2"/>
              <a:endCxn id="28" idx="7"/>
            </p:cNvCxnSpPr>
            <p:nvPr/>
          </p:nvCxnSpPr>
          <p:spPr>
            <a:xfrm flipH="1">
              <a:off x="3701115" y="3167595"/>
              <a:ext cx="384681" cy="34808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9" idx="6"/>
              <a:endCxn id="31" idx="1"/>
            </p:cNvCxnSpPr>
            <p:nvPr/>
          </p:nvCxnSpPr>
          <p:spPr>
            <a:xfrm>
              <a:off x="4454096" y="3167595"/>
              <a:ext cx="364384" cy="32326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8" idx="4"/>
              <a:endCxn id="32" idx="1"/>
            </p:cNvCxnSpPr>
            <p:nvPr/>
          </p:nvCxnSpPr>
          <p:spPr>
            <a:xfrm>
              <a:off x="3570901" y="3808361"/>
              <a:ext cx="121039" cy="54387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30" idx="3"/>
              <a:endCxn id="32" idx="7"/>
            </p:cNvCxnSpPr>
            <p:nvPr/>
          </p:nvCxnSpPr>
          <p:spPr>
            <a:xfrm flipH="1">
              <a:off x="3952368" y="4057779"/>
              <a:ext cx="65225" cy="29445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3" idx="2"/>
              <a:endCxn id="32" idx="6"/>
            </p:cNvCxnSpPr>
            <p:nvPr/>
          </p:nvCxnSpPr>
          <p:spPr>
            <a:xfrm flipH="1" flipV="1">
              <a:off x="4006304" y="4473472"/>
              <a:ext cx="530219" cy="352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30" idx="2"/>
              <a:endCxn id="28" idx="5"/>
            </p:cNvCxnSpPr>
            <p:nvPr/>
          </p:nvCxnSpPr>
          <p:spPr>
            <a:xfrm flipH="1" flipV="1">
              <a:off x="3701115" y="3758145"/>
              <a:ext cx="209072" cy="1319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1" idx="3"/>
              <a:endCxn id="30" idx="6"/>
            </p:cNvCxnSpPr>
            <p:nvPr/>
          </p:nvCxnSpPr>
          <p:spPr>
            <a:xfrm flipH="1">
              <a:off x="4643605" y="3733327"/>
              <a:ext cx="174875" cy="15676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1" idx="4"/>
              <a:endCxn id="33" idx="7"/>
            </p:cNvCxnSpPr>
            <p:nvPr/>
          </p:nvCxnSpPr>
          <p:spPr>
            <a:xfrm flipH="1">
              <a:off x="4850887" y="3783544"/>
              <a:ext cx="97807" cy="57221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0" idx="5"/>
              <a:endCxn id="33" idx="1"/>
            </p:cNvCxnSpPr>
            <p:nvPr/>
          </p:nvCxnSpPr>
          <p:spPr>
            <a:xfrm>
              <a:off x="4536198" y="4057779"/>
              <a:ext cx="54261" cy="297981"/>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5763573" y="977171"/>
            <a:ext cx="2403404" cy="2347373"/>
            <a:chOff x="3386750" y="2996144"/>
            <a:chExt cx="1746094" cy="1652300"/>
          </a:xfrm>
        </p:grpSpPr>
        <p:cxnSp>
          <p:nvCxnSpPr>
            <p:cNvPr id="44" name="Straight Connector 43"/>
            <p:cNvCxnSpPr>
              <a:stCxn id="46" idx="4"/>
              <a:endCxn id="47" idx="0"/>
            </p:cNvCxnSpPr>
            <p:nvPr/>
          </p:nvCxnSpPr>
          <p:spPr>
            <a:xfrm>
              <a:off x="4269946" y="3339045"/>
              <a:ext cx="6950" cy="317309"/>
            </a:xfrm>
            <a:prstGeom prst="line">
              <a:avLst/>
            </a:prstGeom>
            <a:ln w="28575" cmpd="sng"/>
          </p:spPr>
          <p:style>
            <a:lnRef idx="1">
              <a:schemeClr val="accent3"/>
            </a:lnRef>
            <a:fillRef idx="3">
              <a:schemeClr val="accent3"/>
            </a:fillRef>
            <a:effectRef idx="2">
              <a:schemeClr val="accent3"/>
            </a:effectRef>
            <a:fontRef idx="minor">
              <a:schemeClr val="lt1"/>
            </a:fontRef>
          </p:style>
        </p:cxnSp>
        <p:sp>
          <p:nvSpPr>
            <p:cNvPr id="45" name="Oval 44"/>
            <p:cNvSpPr/>
            <p:nvPr/>
          </p:nvSpPr>
          <p:spPr>
            <a:xfrm>
              <a:off x="3386750" y="3465461"/>
              <a:ext cx="368301" cy="342900"/>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6" name="Oval 45"/>
            <p:cNvSpPr/>
            <p:nvPr/>
          </p:nvSpPr>
          <p:spPr>
            <a:xfrm>
              <a:off x="4085796" y="2996144"/>
              <a:ext cx="368300" cy="342901"/>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7" name="Oval 46"/>
            <p:cNvSpPr/>
            <p:nvPr/>
          </p:nvSpPr>
          <p:spPr>
            <a:xfrm>
              <a:off x="3910186" y="3656354"/>
              <a:ext cx="733419" cy="476755"/>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rgbClr val="000000"/>
                  </a:solidFill>
                </a:rPr>
                <a:t>VCP</a:t>
              </a:r>
              <a:endParaRPr lang="en-US" dirty="0">
                <a:solidFill>
                  <a:srgbClr val="000000"/>
                </a:solidFill>
              </a:endParaRPr>
            </a:p>
          </p:txBody>
        </p:sp>
        <p:sp>
          <p:nvSpPr>
            <p:cNvPr id="48" name="Oval 47"/>
            <p:cNvSpPr/>
            <p:nvPr/>
          </p:nvSpPr>
          <p:spPr>
            <a:xfrm>
              <a:off x="4764544" y="3440644"/>
              <a:ext cx="368300" cy="342900"/>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9" name="Oval 48"/>
            <p:cNvSpPr/>
            <p:nvPr/>
          </p:nvSpPr>
          <p:spPr>
            <a:xfrm>
              <a:off x="3638004" y="4302022"/>
              <a:ext cx="368300" cy="342900"/>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Oval 49"/>
            <p:cNvSpPr/>
            <p:nvPr/>
          </p:nvSpPr>
          <p:spPr>
            <a:xfrm>
              <a:off x="4536523" y="4305544"/>
              <a:ext cx="368300" cy="342900"/>
            </a:xfrm>
            <a:prstGeom prst="ellipse">
              <a:avLst/>
            </a:prstGeom>
            <a:ln w="12700" cmpd="sng"/>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1" name="Straight Connector 50"/>
            <p:cNvCxnSpPr>
              <a:stCxn id="46" idx="2"/>
              <a:endCxn id="45" idx="7"/>
            </p:cNvCxnSpPr>
            <p:nvPr/>
          </p:nvCxnSpPr>
          <p:spPr>
            <a:xfrm flipH="1">
              <a:off x="3701115" y="3167595"/>
              <a:ext cx="384681" cy="348083"/>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2" name="Straight Connector 51"/>
            <p:cNvCxnSpPr>
              <a:stCxn id="46" idx="6"/>
              <a:endCxn id="48" idx="1"/>
            </p:cNvCxnSpPr>
            <p:nvPr/>
          </p:nvCxnSpPr>
          <p:spPr>
            <a:xfrm>
              <a:off x="4454096" y="3167595"/>
              <a:ext cx="364384" cy="323266"/>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3" name="Straight Connector 52"/>
            <p:cNvCxnSpPr>
              <a:stCxn id="45" idx="4"/>
              <a:endCxn id="49" idx="1"/>
            </p:cNvCxnSpPr>
            <p:nvPr/>
          </p:nvCxnSpPr>
          <p:spPr>
            <a:xfrm>
              <a:off x="3570901" y="3808361"/>
              <a:ext cx="121039" cy="543878"/>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4" name="Straight Connector 53"/>
            <p:cNvCxnSpPr>
              <a:stCxn id="47" idx="3"/>
              <a:endCxn id="49" idx="7"/>
            </p:cNvCxnSpPr>
            <p:nvPr/>
          </p:nvCxnSpPr>
          <p:spPr>
            <a:xfrm flipH="1">
              <a:off x="3952368" y="4063291"/>
              <a:ext cx="65225" cy="288948"/>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5" name="Straight Connector 54"/>
            <p:cNvCxnSpPr>
              <a:stCxn id="50" idx="2"/>
              <a:endCxn id="49" idx="6"/>
            </p:cNvCxnSpPr>
            <p:nvPr/>
          </p:nvCxnSpPr>
          <p:spPr>
            <a:xfrm flipH="1" flipV="1">
              <a:off x="4006304" y="4473472"/>
              <a:ext cx="530219" cy="3522"/>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6" name="Straight Connector 55"/>
            <p:cNvCxnSpPr>
              <a:stCxn id="47" idx="2"/>
              <a:endCxn id="45" idx="5"/>
            </p:cNvCxnSpPr>
            <p:nvPr/>
          </p:nvCxnSpPr>
          <p:spPr>
            <a:xfrm flipH="1" flipV="1">
              <a:off x="3701114" y="3758145"/>
              <a:ext cx="209073" cy="136587"/>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7" name="Straight Connector 56"/>
            <p:cNvCxnSpPr>
              <a:stCxn id="48" idx="3"/>
              <a:endCxn id="47" idx="6"/>
            </p:cNvCxnSpPr>
            <p:nvPr/>
          </p:nvCxnSpPr>
          <p:spPr>
            <a:xfrm flipH="1">
              <a:off x="4643605" y="3733328"/>
              <a:ext cx="174875" cy="161404"/>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8" name="Straight Connector 57"/>
            <p:cNvCxnSpPr>
              <a:stCxn id="48" idx="4"/>
              <a:endCxn id="50" idx="7"/>
            </p:cNvCxnSpPr>
            <p:nvPr/>
          </p:nvCxnSpPr>
          <p:spPr>
            <a:xfrm flipH="1">
              <a:off x="4850887" y="3783544"/>
              <a:ext cx="97807" cy="572217"/>
            </a:xfrm>
            <a:prstGeom prst="line">
              <a:avLst/>
            </a:prstGeom>
            <a:ln w="28575" cmpd="sng"/>
          </p:spPr>
          <p:style>
            <a:lnRef idx="1">
              <a:schemeClr val="accent3"/>
            </a:lnRef>
            <a:fillRef idx="3">
              <a:schemeClr val="accent3"/>
            </a:fillRef>
            <a:effectRef idx="2">
              <a:schemeClr val="accent3"/>
            </a:effectRef>
            <a:fontRef idx="minor">
              <a:schemeClr val="lt1"/>
            </a:fontRef>
          </p:style>
        </p:cxnSp>
        <p:cxnSp>
          <p:nvCxnSpPr>
            <p:cNvPr id="59" name="Straight Connector 58"/>
            <p:cNvCxnSpPr>
              <a:stCxn id="47" idx="5"/>
              <a:endCxn id="50" idx="1"/>
            </p:cNvCxnSpPr>
            <p:nvPr/>
          </p:nvCxnSpPr>
          <p:spPr>
            <a:xfrm>
              <a:off x="4536199" y="4063291"/>
              <a:ext cx="54260" cy="292470"/>
            </a:xfrm>
            <a:prstGeom prst="line">
              <a:avLst/>
            </a:prstGeom>
            <a:ln w="28575" cmpd="sng"/>
          </p:spPr>
          <p:style>
            <a:lnRef idx="1">
              <a:schemeClr val="accent3"/>
            </a:lnRef>
            <a:fillRef idx="3">
              <a:schemeClr val="accent3"/>
            </a:fillRef>
            <a:effectRef idx="2">
              <a:schemeClr val="accent3"/>
            </a:effectRef>
            <a:fontRef idx="minor">
              <a:schemeClr val="lt1"/>
            </a:fontRef>
          </p:style>
        </p:cxnSp>
      </p:grpSp>
      <p:grpSp>
        <p:nvGrpSpPr>
          <p:cNvPr id="60" name="Group 59"/>
          <p:cNvGrpSpPr/>
          <p:nvPr/>
        </p:nvGrpSpPr>
        <p:grpSpPr>
          <a:xfrm>
            <a:off x="918172" y="502736"/>
            <a:ext cx="2403405" cy="2354527"/>
            <a:chOff x="3386750" y="2996144"/>
            <a:chExt cx="1746094" cy="1652300"/>
          </a:xfrm>
          <a:solidFill>
            <a:schemeClr val="accent2">
              <a:lumMod val="60000"/>
              <a:lumOff val="40000"/>
            </a:schemeClr>
          </a:solidFill>
        </p:grpSpPr>
        <p:cxnSp>
          <p:nvCxnSpPr>
            <p:cNvPr id="61" name="Straight Connector 60"/>
            <p:cNvCxnSpPr>
              <a:stCxn id="63" idx="4"/>
              <a:endCxn id="64" idx="0"/>
            </p:cNvCxnSpPr>
            <p:nvPr/>
          </p:nvCxnSpPr>
          <p:spPr>
            <a:xfrm>
              <a:off x="4269946" y="3339045"/>
              <a:ext cx="6950" cy="315303"/>
            </a:xfrm>
            <a:prstGeom prst="line">
              <a:avLst/>
            </a:prstGeom>
            <a:ln w="28575" cmpd="sng"/>
          </p:spPr>
          <p:style>
            <a:lnRef idx="1">
              <a:schemeClr val="accent2"/>
            </a:lnRef>
            <a:fillRef idx="3">
              <a:schemeClr val="accent2"/>
            </a:fillRef>
            <a:effectRef idx="2">
              <a:schemeClr val="accent2"/>
            </a:effectRef>
            <a:fontRef idx="minor">
              <a:schemeClr val="lt1"/>
            </a:fontRef>
          </p:style>
        </p:cxnSp>
        <p:sp>
          <p:nvSpPr>
            <p:cNvPr id="62" name="Oval 61"/>
            <p:cNvSpPr/>
            <p:nvPr/>
          </p:nvSpPr>
          <p:spPr>
            <a:xfrm>
              <a:off x="3386750" y="3465461"/>
              <a:ext cx="368301" cy="342900"/>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Oval 62"/>
            <p:cNvSpPr/>
            <p:nvPr/>
          </p:nvSpPr>
          <p:spPr>
            <a:xfrm>
              <a:off x="4085796" y="2996144"/>
              <a:ext cx="368300" cy="342901"/>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Oval 63"/>
            <p:cNvSpPr/>
            <p:nvPr/>
          </p:nvSpPr>
          <p:spPr>
            <a:xfrm>
              <a:off x="3910186" y="3654348"/>
              <a:ext cx="733418" cy="475306"/>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dirty="0">
                <a:solidFill>
                  <a:srgbClr val="000000"/>
                </a:solidFill>
              </a:endParaRPr>
            </a:p>
          </p:txBody>
        </p:sp>
        <p:sp>
          <p:nvSpPr>
            <p:cNvPr id="65" name="Oval 64"/>
            <p:cNvSpPr/>
            <p:nvPr/>
          </p:nvSpPr>
          <p:spPr>
            <a:xfrm>
              <a:off x="4764544" y="3440644"/>
              <a:ext cx="368300" cy="342900"/>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Oval 65"/>
            <p:cNvSpPr/>
            <p:nvPr/>
          </p:nvSpPr>
          <p:spPr>
            <a:xfrm>
              <a:off x="3638004" y="4302022"/>
              <a:ext cx="368300" cy="342900"/>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Oval 66"/>
            <p:cNvSpPr/>
            <p:nvPr/>
          </p:nvSpPr>
          <p:spPr>
            <a:xfrm>
              <a:off x="4536523" y="4305544"/>
              <a:ext cx="368300" cy="342900"/>
            </a:xfrm>
            <a:prstGeom prst="ellipse">
              <a:avLst/>
            </a:prstGeom>
            <a:ln w="127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8" name="Straight Connector 67"/>
            <p:cNvCxnSpPr>
              <a:stCxn id="63" idx="2"/>
              <a:endCxn id="62" idx="7"/>
            </p:cNvCxnSpPr>
            <p:nvPr/>
          </p:nvCxnSpPr>
          <p:spPr>
            <a:xfrm flipH="1">
              <a:off x="3701115" y="3167595"/>
              <a:ext cx="384681" cy="348083"/>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69" name="Straight Connector 68"/>
            <p:cNvCxnSpPr>
              <a:stCxn id="63" idx="6"/>
              <a:endCxn id="65" idx="1"/>
            </p:cNvCxnSpPr>
            <p:nvPr/>
          </p:nvCxnSpPr>
          <p:spPr>
            <a:xfrm>
              <a:off x="4454096" y="3167595"/>
              <a:ext cx="364384" cy="323266"/>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0" name="Straight Connector 69"/>
            <p:cNvCxnSpPr>
              <a:stCxn id="62" idx="4"/>
              <a:endCxn id="66" idx="1"/>
            </p:cNvCxnSpPr>
            <p:nvPr/>
          </p:nvCxnSpPr>
          <p:spPr>
            <a:xfrm>
              <a:off x="3570901" y="3808361"/>
              <a:ext cx="121039" cy="543878"/>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1" name="Straight Connector 70"/>
            <p:cNvCxnSpPr>
              <a:stCxn id="64" idx="3"/>
              <a:endCxn id="66" idx="7"/>
            </p:cNvCxnSpPr>
            <p:nvPr/>
          </p:nvCxnSpPr>
          <p:spPr>
            <a:xfrm flipH="1">
              <a:off x="3952368" y="4060047"/>
              <a:ext cx="65224" cy="292191"/>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2" name="Straight Connector 71"/>
            <p:cNvCxnSpPr>
              <a:stCxn id="67" idx="2"/>
              <a:endCxn id="66" idx="6"/>
            </p:cNvCxnSpPr>
            <p:nvPr/>
          </p:nvCxnSpPr>
          <p:spPr>
            <a:xfrm flipH="1" flipV="1">
              <a:off x="4006304" y="4473472"/>
              <a:ext cx="530219" cy="3522"/>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3" name="Straight Connector 72"/>
            <p:cNvCxnSpPr>
              <a:stCxn id="64" idx="2"/>
              <a:endCxn id="62" idx="5"/>
            </p:cNvCxnSpPr>
            <p:nvPr/>
          </p:nvCxnSpPr>
          <p:spPr>
            <a:xfrm flipH="1" flipV="1">
              <a:off x="3701115" y="3758145"/>
              <a:ext cx="209072" cy="133857"/>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4" name="Straight Connector 73"/>
            <p:cNvCxnSpPr>
              <a:stCxn id="65" idx="3"/>
              <a:endCxn id="64" idx="6"/>
            </p:cNvCxnSpPr>
            <p:nvPr/>
          </p:nvCxnSpPr>
          <p:spPr>
            <a:xfrm flipH="1">
              <a:off x="4643605" y="3733327"/>
              <a:ext cx="174876" cy="158674"/>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5" name="Straight Connector 74"/>
            <p:cNvCxnSpPr>
              <a:stCxn id="65" idx="4"/>
              <a:endCxn id="67" idx="7"/>
            </p:cNvCxnSpPr>
            <p:nvPr/>
          </p:nvCxnSpPr>
          <p:spPr>
            <a:xfrm flipH="1">
              <a:off x="4850887" y="3783544"/>
              <a:ext cx="97807" cy="572217"/>
            </a:xfrm>
            <a:prstGeom prst="line">
              <a:avLst/>
            </a:prstGeom>
            <a:ln w="28575" cmpd="sng"/>
          </p:spPr>
          <p:style>
            <a:lnRef idx="1">
              <a:schemeClr val="accent2"/>
            </a:lnRef>
            <a:fillRef idx="3">
              <a:schemeClr val="accent2"/>
            </a:fillRef>
            <a:effectRef idx="2">
              <a:schemeClr val="accent2"/>
            </a:effectRef>
            <a:fontRef idx="minor">
              <a:schemeClr val="lt1"/>
            </a:fontRef>
          </p:style>
        </p:cxnSp>
        <p:cxnSp>
          <p:nvCxnSpPr>
            <p:cNvPr id="76" name="Straight Connector 75"/>
            <p:cNvCxnSpPr>
              <a:stCxn id="64" idx="5"/>
              <a:endCxn id="67" idx="1"/>
            </p:cNvCxnSpPr>
            <p:nvPr/>
          </p:nvCxnSpPr>
          <p:spPr>
            <a:xfrm>
              <a:off x="4536198" y="4060047"/>
              <a:ext cx="54261" cy="295713"/>
            </a:xfrm>
            <a:prstGeom prst="line">
              <a:avLst/>
            </a:prstGeom>
            <a:ln w="28575" cmpd="sng"/>
          </p:spPr>
          <p:style>
            <a:lnRef idx="1">
              <a:schemeClr val="accent2"/>
            </a:lnRef>
            <a:fillRef idx="3">
              <a:schemeClr val="accent2"/>
            </a:fillRef>
            <a:effectRef idx="2">
              <a:schemeClr val="accent2"/>
            </a:effectRef>
            <a:fontRef idx="minor">
              <a:schemeClr val="lt1"/>
            </a:fontRef>
          </p:style>
        </p:cxnSp>
      </p:grpSp>
      <p:sp>
        <p:nvSpPr>
          <p:cNvPr id="159" name="TextBox 158"/>
          <p:cNvSpPr txBox="1"/>
          <p:nvPr/>
        </p:nvSpPr>
        <p:spPr>
          <a:xfrm>
            <a:off x="1681299" y="1583323"/>
            <a:ext cx="924221" cy="369332"/>
          </a:xfrm>
          <a:prstGeom prst="rect">
            <a:avLst/>
          </a:prstGeom>
          <a:noFill/>
        </p:spPr>
        <p:txBody>
          <a:bodyPr wrap="square" rtlCol="0">
            <a:spAutoFit/>
          </a:bodyPr>
          <a:lstStyle/>
          <a:p>
            <a:r>
              <a:rPr lang="en-US" dirty="0" smtClean="0"/>
              <a:t>C9orf72</a:t>
            </a:r>
            <a:endParaRPr lang="en-US" dirty="0"/>
          </a:p>
        </p:txBody>
      </p:sp>
    </p:spTree>
    <p:extLst>
      <p:ext uri="{BB962C8B-B14F-4D97-AF65-F5344CB8AC3E}">
        <p14:creationId xmlns:p14="http://schemas.microsoft.com/office/powerpoint/2010/main" val="25267521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871506" y="1105602"/>
            <a:ext cx="5412814" cy="4776818"/>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00182" y="3229048"/>
            <a:ext cx="2822442" cy="540909"/>
          </a:xfrm>
          <a:prstGeom prst="rect">
            <a:avLst/>
          </a:prstGeom>
          <a:noFill/>
        </p:spPr>
        <p:txBody>
          <a:bodyPr wrap="square" rtlCol="0">
            <a:spAutoFit/>
          </a:bodyPr>
          <a:lstStyle/>
          <a:p>
            <a:pPr algn="ctr"/>
            <a:r>
              <a:rPr lang="en-US" sz="2800" dirty="0" smtClean="0">
                <a:solidFill>
                  <a:srgbClr val="99A7C9"/>
                </a:solidFill>
              </a:rPr>
              <a:t>TDP-43 DEG PPI</a:t>
            </a:r>
            <a:endParaRPr lang="en-US" sz="2800" dirty="0">
              <a:solidFill>
                <a:srgbClr val="99A7C9"/>
              </a:solidFill>
            </a:endParaRPr>
          </a:p>
        </p:txBody>
      </p:sp>
      <p:sp>
        <p:nvSpPr>
          <p:cNvPr id="8" name="Oval 7"/>
          <p:cNvSpPr/>
          <p:nvPr/>
        </p:nvSpPr>
        <p:spPr>
          <a:xfrm>
            <a:off x="-4009814" y="381701"/>
            <a:ext cx="3643698" cy="3208165"/>
          </a:xfrm>
          <a:prstGeom prst="ellipse">
            <a:avLst/>
          </a:prstGeom>
          <a:noFill/>
          <a:ln w="3810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830321" y="3837690"/>
            <a:ext cx="3643698" cy="3208165"/>
          </a:xfrm>
          <a:prstGeom prst="ellipse">
            <a:avLst/>
          </a:prstGeom>
          <a:noFill/>
          <a:ln w="38100" cmpd="sng">
            <a:solidFill>
              <a:srgbClr val="00FF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9347782" y="792085"/>
            <a:ext cx="3643698" cy="3208165"/>
          </a:xfrm>
          <a:prstGeom prst="ellipse">
            <a:avLst/>
          </a:prstGeom>
          <a:noFill/>
          <a:ln w="38100" cmpd="sng">
            <a:solidFill>
              <a:srgbClr val="00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1862667" y="3445112"/>
            <a:ext cx="2804564" cy="2387907"/>
          </a:xfrm>
          <a:custGeom>
            <a:avLst/>
            <a:gdLst>
              <a:gd name="connsiteX0" fmla="*/ 0 w 2804564"/>
              <a:gd name="connsiteY0" fmla="*/ 9288 h 2387907"/>
              <a:gd name="connsiteX1" fmla="*/ 42333 w 2804564"/>
              <a:gd name="connsiteY1" fmla="*/ 517288 h 2387907"/>
              <a:gd name="connsiteX2" fmla="*/ 42333 w 2804564"/>
              <a:gd name="connsiteY2" fmla="*/ 517288 h 2387907"/>
              <a:gd name="connsiteX3" fmla="*/ 279400 w 2804564"/>
              <a:gd name="connsiteY3" fmla="*/ 1059155 h 2387907"/>
              <a:gd name="connsiteX4" fmla="*/ 778933 w 2804564"/>
              <a:gd name="connsiteY4" fmla="*/ 1719555 h 2387907"/>
              <a:gd name="connsiteX5" fmla="*/ 1625600 w 2804564"/>
              <a:gd name="connsiteY5" fmla="*/ 2244488 h 2387907"/>
              <a:gd name="connsiteX6" fmla="*/ 2175933 w 2804564"/>
              <a:gd name="connsiteY6" fmla="*/ 2371488 h 2387907"/>
              <a:gd name="connsiteX7" fmla="*/ 2590800 w 2804564"/>
              <a:gd name="connsiteY7" fmla="*/ 1948155 h 2387907"/>
              <a:gd name="connsiteX8" fmla="*/ 2785533 w 2804564"/>
              <a:gd name="connsiteY8" fmla="*/ 1431688 h 2387907"/>
              <a:gd name="connsiteX9" fmla="*/ 2777066 w 2804564"/>
              <a:gd name="connsiteY9" fmla="*/ 847488 h 2387907"/>
              <a:gd name="connsiteX10" fmla="*/ 2607733 w 2804564"/>
              <a:gd name="connsiteY10" fmla="*/ 407221 h 2387907"/>
              <a:gd name="connsiteX11" fmla="*/ 2353733 w 2804564"/>
              <a:gd name="connsiteY11" fmla="*/ 364888 h 2387907"/>
              <a:gd name="connsiteX12" fmla="*/ 2065866 w 2804564"/>
              <a:gd name="connsiteY12" fmla="*/ 263288 h 2387907"/>
              <a:gd name="connsiteX13" fmla="*/ 1727200 w 2804564"/>
              <a:gd name="connsiteY13" fmla="*/ 77021 h 2387907"/>
              <a:gd name="connsiteX14" fmla="*/ 1608666 w 2804564"/>
              <a:gd name="connsiteY14" fmla="*/ 821 h 2387907"/>
              <a:gd name="connsiteX15" fmla="*/ 1176866 w 2804564"/>
              <a:gd name="connsiteY15" fmla="*/ 119355 h 2387907"/>
              <a:gd name="connsiteX16" fmla="*/ 711200 w 2804564"/>
              <a:gd name="connsiteY16" fmla="*/ 144755 h 2387907"/>
              <a:gd name="connsiteX17" fmla="*/ 347133 w 2804564"/>
              <a:gd name="connsiteY17" fmla="*/ 93955 h 2387907"/>
              <a:gd name="connsiteX18" fmla="*/ 0 w 2804564"/>
              <a:gd name="connsiteY18" fmla="*/ 9288 h 238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4564" h="2387907">
                <a:moveTo>
                  <a:pt x="0" y="9288"/>
                </a:moveTo>
                <a:lnTo>
                  <a:pt x="42333" y="517288"/>
                </a:lnTo>
                <a:lnTo>
                  <a:pt x="42333" y="517288"/>
                </a:lnTo>
                <a:cubicBezTo>
                  <a:pt x="81844" y="607599"/>
                  <a:pt x="156633" y="858777"/>
                  <a:pt x="279400" y="1059155"/>
                </a:cubicBezTo>
                <a:cubicBezTo>
                  <a:pt x="402167" y="1259533"/>
                  <a:pt x="554566" y="1522000"/>
                  <a:pt x="778933" y="1719555"/>
                </a:cubicBezTo>
                <a:cubicBezTo>
                  <a:pt x="1003300" y="1917110"/>
                  <a:pt x="1392767" y="2135833"/>
                  <a:pt x="1625600" y="2244488"/>
                </a:cubicBezTo>
                <a:cubicBezTo>
                  <a:pt x="1858433" y="2353143"/>
                  <a:pt x="2015066" y="2420877"/>
                  <a:pt x="2175933" y="2371488"/>
                </a:cubicBezTo>
                <a:cubicBezTo>
                  <a:pt x="2336800" y="2322099"/>
                  <a:pt x="2489200" y="2104788"/>
                  <a:pt x="2590800" y="1948155"/>
                </a:cubicBezTo>
                <a:cubicBezTo>
                  <a:pt x="2692400" y="1791522"/>
                  <a:pt x="2754489" y="1615132"/>
                  <a:pt x="2785533" y="1431688"/>
                </a:cubicBezTo>
                <a:cubicBezTo>
                  <a:pt x="2816577" y="1248244"/>
                  <a:pt x="2806699" y="1018232"/>
                  <a:pt x="2777066" y="847488"/>
                </a:cubicBezTo>
                <a:cubicBezTo>
                  <a:pt x="2747433" y="676744"/>
                  <a:pt x="2678288" y="487654"/>
                  <a:pt x="2607733" y="407221"/>
                </a:cubicBezTo>
                <a:cubicBezTo>
                  <a:pt x="2537178" y="326788"/>
                  <a:pt x="2444044" y="388877"/>
                  <a:pt x="2353733" y="364888"/>
                </a:cubicBezTo>
                <a:cubicBezTo>
                  <a:pt x="2263422" y="340899"/>
                  <a:pt x="2170288" y="311266"/>
                  <a:pt x="2065866" y="263288"/>
                </a:cubicBezTo>
                <a:cubicBezTo>
                  <a:pt x="1961444" y="215310"/>
                  <a:pt x="1803400" y="120766"/>
                  <a:pt x="1727200" y="77021"/>
                </a:cubicBezTo>
                <a:cubicBezTo>
                  <a:pt x="1651000" y="33276"/>
                  <a:pt x="1700388" y="-6235"/>
                  <a:pt x="1608666" y="821"/>
                </a:cubicBezTo>
                <a:cubicBezTo>
                  <a:pt x="1516944" y="7877"/>
                  <a:pt x="1326444" y="95366"/>
                  <a:pt x="1176866" y="119355"/>
                </a:cubicBezTo>
                <a:cubicBezTo>
                  <a:pt x="1027288" y="143344"/>
                  <a:pt x="849489" y="148988"/>
                  <a:pt x="711200" y="144755"/>
                </a:cubicBezTo>
                <a:cubicBezTo>
                  <a:pt x="572911" y="140522"/>
                  <a:pt x="464255" y="116533"/>
                  <a:pt x="347133" y="93955"/>
                </a:cubicBezTo>
                <a:cubicBezTo>
                  <a:pt x="230011" y="71377"/>
                  <a:pt x="119238" y="40332"/>
                  <a:pt x="0" y="9288"/>
                </a:cubicBezTo>
                <a:close/>
              </a:path>
            </a:pathLst>
          </a:custGeom>
          <a:solidFill>
            <a:srgbClr val="00FFFF">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1878408" y="1455162"/>
            <a:ext cx="1194992" cy="1821438"/>
          </a:xfrm>
          <a:custGeom>
            <a:avLst/>
            <a:gdLst>
              <a:gd name="connsiteX0" fmla="*/ 1192 w 1165136"/>
              <a:gd name="connsiteY0" fmla="*/ 1703407 h 1730422"/>
              <a:gd name="connsiteX1" fmla="*/ 60459 w 1165136"/>
              <a:gd name="connsiteY1" fmla="*/ 1466340 h 1730422"/>
              <a:gd name="connsiteX2" fmla="*/ 128192 w 1165136"/>
              <a:gd name="connsiteY2" fmla="*/ 1220807 h 1730422"/>
              <a:gd name="connsiteX3" fmla="*/ 289059 w 1165136"/>
              <a:gd name="connsiteY3" fmla="*/ 882140 h 1730422"/>
              <a:gd name="connsiteX4" fmla="*/ 475325 w 1165136"/>
              <a:gd name="connsiteY4" fmla="*/ 619674 h 1730422"/>
              <a:gd name="connsiteX5" fmla="*/ 712392 w 1165136"/>
              <a:gd name="connsiteY5" fmla="*/ 357207 h 1730422"/>
              <a:gd name="connsiteX6" fmla="*/ 1025659 w 1165136"/>
              <a:gd name="connsiteY6" fmla="*/ 128607 h 1730422"/>
              <a:gd name="connsiteX7" fmla="*/ 1152659 w 1165136"/>
              <a:gd name="connsiteY7" fmla="*/ 1607 h 1730422"/>
              <a:gd name="connsiteX8" fmla="*/ 1076459 w 1165136"/>
              <a:gd name="connsiteY8" fmla="*/ 213274 h 1730422"/>
              <a:gd name="connsiteX9" fmla="*/ 1017192 w 1165136"/>
              <a:gd name="connsiteY9" fmla="*/ 424940 h 1730422"/>
              <a:gd name="connsiteX10" fmla="*/ 1000259 w 1165136"/>
              <a:gd name="connsiteY10" fmla="*/ 594274 h 1730422"/>
              <a:gd name="connsiteX11" fmla="*/ 983325 w 1165136"/>
              <a:gd name="connsiteY11" fmla="*/ 822874 h 1730422"/>
              <a:gd name="connsiteX12" fmla="*/ 1000259 w 1165136"/>
              <a:gd name="connsiteY12" fmla="*/ 1026074 h 1730422"/>
              <a:gd name="connsiteX13" fmla="*/ 1067992 w 1165136"/>
              <a:gd name="connsiteY13" fmla="*/ 1263140 h 1730422"/>
              <a:gd name="connsiteX14" fmla="*/ 1161125 w 1165136"/>
              <a:gd name="connsiteY14" fmla="*/ 1457874 h 1730422"/>
              <a:gd name="connsiteX15" fmla="*/ 924059 w 1165136"/>
              <a:gd name="connsiteY15" fmla="*/ 1474807 h 1730422"/>
              <a:gd name="connsiteX16" fmla="*/ 543059 w 1165136"/>
              <a:gd name="connsiteY16" fmla="*/ 1508674 h 1730422"/>
              <a:gd name="connsiteX17" fmla="*/ 348325 w 1165136"/>
              <a:gd name="connsiteY17" fmla="*/ 1584874 h 1730422"/>
              <a:gd name="connsiteX18" fmla="*/ 51992 w 1165136"/>
              <a:gd name="connsiteY18" fmla="*/ 1711874 h 1730422"/>
              <a:gd name="connsiteX19" fmla="*/ 1192 w 1165136"/>
              <a:gd name="connsiteY19" fmla="*/ 1703407 h 17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5136" h="1730422">
                <a:moveTo>
                  <a:pt x="1192" y="1703407"/>
                </a:moveTo>
                <a:cubicBezTo>
                  <a:pt x="2603" y="1662485"/>
                  <a:pt x="39292" y="1546773"/>
                  <a:pt x="60459" y="1466340"/>
                </a:cubicBezTo>
                <a:cubicBezTo>
                  <a:pt x="81626" y="1385907"/>
                  <a:pt x="90092" y="1318174"/>
                  <a:pt x="128192" y="1220807"/>
                </a:cubicBezTo>
                <a:cubicBezTo>
                  <a:pt x="166292" y="1123440"/>
                  <a:pt x="231204" y="982329"/>
                  <a:pt x="289059" y="882140"/>
                </a:cubicBezTo>
                <a:cubicBezTo>
                  <a:pt x="346915" y="781951"/>
                  <a:pt x="404770" y="707163"/>
                  <a:pt x="475325" y="619674"/>
                </a:cubicBezTo>
                <a:cubicBezTo>
                  <a:pt x="545880" y="532185"/>
                  <a:pt x="620670" y="439051"/>
                  <a:pt x="712392" y="357207"/>
                </a:cubicBezTo>
                <a:cubicBezTo>
                  <a:pt x="804114" y="275362"/>
                  <a:pt x="952281" y="187874"/>
                  <a:pt x="1025659" y="128607"/>
                </a:cubicBezTo>
                <a:cubicBezTo>
                  <a:pt x="1099037" y="69340"/>
                  <a:pt x="1144192" y="-12504"/>
                  <a:pt x="1152659" y="1607"/>
                </a:cubicBezTo>
                <a:cubicBezTo>
                  <a:pt x="1161126" y="15718"/>
                  <a:pt x="1099037" y="142719"/>
                  <a:pt x="1076459" y="213274"/>
                </a:cubicBezTo>
                <a:cubicBezTo>
                  <a:pt x="1053881" y="283829"/>
                  <a:pt x="1029892" y="361440"/>
                  <a:pt x="1017192" y="424940"/>
                </a:cubicBezTo>
                <a:cubicBezTo>
                  <a:pt x="1004492" y="488440"/>
                  <a:pt x="1005903" y="527952"/>
                  <a:pt x="1000259" y="594274"/>
                </a:cubicBezTo>
                <a:cubicBezTo>
                  <a:pt x="994615" y="660596"/>
                  <a:pt x="983325" y="750907"/>
                  <a:pt x="983325" y="822874"/>
                </a:cubicBezTo>
                <a:cubicBezTo>
                  <a:pt x="983325" y="894841"/>
                  <a:pt x="986148" y="952696"/>
                  <a:pt x="1000259" y="1026074"/>
                </a:cubicBezTo>
                <a:cubicBezTo>
                  <a:pt x="1014370" y="1099452"/>
                  <a:pt x="1041181" y="1191174"/>
                  <a:pt x="1067992" y="1263140"/>
                </a:cubicBezTo>
                <a:cubicBezTo>
                  <a:pt x="1094803" y="1335106"/>
                  <a:pt x="1185114" y="1422596"/>
                  <a:pt x="1161125" y="1457874"/>
                </a:cubicBezTo>
                <a:cubicBezTo>
                  <a:pt x="1137136" y="1493152"/>
                  <a:pt x="924059" y="1474807"/>
                  <a:pt x="924059" y="1474807"/>
                </a:cubicBezTo>
                <a:cubicBezTo>
                  <a:pt x="821048" y="1483274"/>
                  <a:pt x="639015" y="1490330"/>
                  <a:pt x="543059" y="1508674"/>
                </a:cubicBezTo>
                <a:cubicBezTo>
                  <a:pt x="447103" y="1527018"/>
                  <a:pt x="430169" y="1551007"/>
                  <a:pt x="348325" y="1584874"/>
                </a:cubicBezTo>
                <a:cubicBezTo>
                  <a:pt x="266481" y="1618741"/>
                  <a:pt x="112670" y="1692118"/>
                  <a:pt x="51992" y="1711874"/>
                </a:cubicBezTo>
                <a:cubicBezTo>
                  <a:pt x="-8686" y="1731630"/>
                  <a:pt x="-219" y="1744329"/>
                  <a:pt x="1192" y="1703407"/>
                </a:cubicBezTo>
                <a:close/>
              </a:path>
            </a:pathLst>
          </a:custGeom>
          <a:solidFill>
            <a:srgbClr val="FF0000">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3816351" y="1089751"/>
            <a:ext cx="2746374" cy="2747939"/>
          </a:xfrm>
          <a:custGeom>
            <a:avLst/>
            <a:gdLst>
              <a:gd name="connsiteX0" fmla="*/ 359774 w 2634254"/>
              <a:gd name="connsiteY0" fmla="*/ 27849 h 2735619"/>
              <a:gd name="connsiteX1" fmla="*/ 689974 w 2634254"/>
              <a:gd name="connsiteY1" fmla="*/ 2449 h 2735619"/>
              <a:gd name="connsiteX2" fmla="*/ 1028641 w 2634254"/>
              <a:gd name="connsiteY2" fmla="*/ 27849 h 2735619"/>
              <a:gd name="connsiteX3" fmla="*/ 1324974 w 2634254"/>
              <a:gd name="connsiteY3" fmla="*/ 78649 h 2735619"/>
              <a:gd name="connsiteX4" fmla="*/ 1672107 w 2634254"/>
              <a:gd name="connsiteY4" fmla="*/ 180249 h 2735619"/>
              <a:gd name="connsiteX5" fmla="*/ 1985374 w 2634254"/>
              <a:gd name="connsiteY5" fmla="*/ 298782 h 2735619"/>
              <a:gd name="connsiteX6" fmla="*/ 2247841 w 2634254"/>
              <a:gd name="connsiteY6" fmla="*/ 459649 h 2735619"/>
              <a:gd name="connsiteX7" fmla="*/ 2501841 w 2634254"/>
              <a:gd name="connsiteY7" fmla="*/ 620516 h 2735619"/>
              <a:gd name="connsiteX8" fmla="*/ 2628841 w 2634254"/>
              <a:gd name="connsiteY8" fmla="*/ 1009982 h 2735619"/>
              <a:gd name="connsiteX9" fmla="*/ 2603441 w 2634254"/>
              <a:gd name="connsiteY9" fmla="*/ 1280916 h 2735619"/>
              <a:gd name="connsiteX10" fmla="*/ 2535707 w 2634254"/>
              <a:gd name="connsiteY10" fmla="*/ 1560316 h 2735619"/>
              <a:gd name="connsiteX11" fmla="*/ 2484907 w 2634254"/>
              <a:gd name="connsiteY11" fmla="*/ 1763516 h 2735619"/>
              <a:gd name="connsiteX12" fmla="*/ 2408707 w 2634254"/>
              <a:gd name="connsiteY12" fmla="*/ 1915916 h 2735619"/>
              <a:gd name="connsiteX13" fmla="*/ 2239374 w 2634254"/>
              <a:gd name="connsiteY13" fmla="*/ 2110649 h 2735619"/>
              <a:gd name="connsiteX14" fmla="*/ 2010774 w 2634254"/>
              <a:gd name="connsiteY14" fmla="*/ 2373116 h 2735619"/>
              <a:gd name="connsiteX15" fmla="*/ 1689041 w 2634254"/>
              <a:gd name="connsiteY15" fmla="*/ 2525516 h 2735619"/>
              <a:gd name="connsiteX16" fmla="*/ 1426574 w 2634254"/>
              <a:gd name="connsiteY16" fmla="*/ 2635582 h 2735619"/>
              <a:gd name="connsiteX17" fmla="*/ 1070974 w 2634254"/>
              <a:gd name="connsiteY17" fmla="*/ 2728716 h 2735619"/>
              <a:gd name="connsiteX18" fmla="*/ 859307 w 2634254"/>
              <a:gd name="connsiteY18" fmla="*/ 2720249 h 2735619"/>
              <a:gd name="connsiteX19" fmla="*/ 639174 w 2634254"/>
              <a:gd name="connsiteY19" fmla="*/ 2720249 h 2735619"/>
              <a:gd name="connsiteX20" fmla="*/ 495241 w 2634254"/>
              <a:gd name="connsiteY20" fmla="*/ 2508582 h 2735619"/>
              <a:gd name="connsiteX21" fmla="*/ 300507 w 2634254"/>
              <a:gd name="connsiteY21" fmla="*/ 2330782 h 2735619"/>
              <a:gd name="connsiteX22" fmla="*/ 80374 w 2634254"/>
              <a:gd name="connsiteY22" fmla="*/ 2203782 h 2735619"/>
              <a:gd name="connsiteX23" fmla="*/ 4174 w 2634254"/>
              <a:gd name="connsiteY23" fmla="*/ 2127582 h 2735619"/>
              <a:gd name="connsiteX24" fmla="*/ 190441 w 2634254"/>
              <a:gd name="connsiteY24" fmla="*/ 1941316 h 2735619"/>
              <a:gd name="connsiteX25" fmla="*/ 351307 w 2634254"/>
              <a:gd name="connsiteY25" fmla="*/ 1746582 h 2735619"/>
              <a:gd name="connsiteX26" fmla="*/ 495241 w 2634254"/>
              <a:gd name="connsiteY26" fmla="*/ 1416382 h 2735619"/>
              <a:gd name="connsiteX27" fmla="*/ 588374 w 2634254"/>
              <a:gd name="connsiteY27" fmla="*/ 1213182 h 2735619"/>
              <a:gd name="connsiteX28" fmla="*/ 605307 w 2634254"/>
              <a:gd name="connsiteY28" fmla="*/ 882982 h 2735619"/>
              <a:gd name="connsiteX29" fmla="*/ 588374 w 2634254"/>
              <a:gd name="connsiteY29" fmla="*/ 527382 h 2735619"/>
              <a:gd name="connsiteX30" fmla="*/ 461374 w 2634254"/>
              <a:gd name="connsiteY30" fmla="*/ 239516 h 2735619"/>
              <a:gd name="connsiteX31" fmla="*/ 359774 w 2634254"/>
              <a:gd name="connsiteY31" fmla="*/ 27849 h 273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34254" h="2735619">
                <a:moveTo>
                  <a:pt x="359774" y="27849"/>
                </a:moveTo>
                <a:cubicBezTo>
                  <a:pt x="397874" y="-11662"/>
                  <a:pt x="578496" y="2449"/>
                  <a:pt x="689974" y="2449"/>
                </a:cubicBezTo>
                <a:cubicBezTo>
                  <a:pt x="801452" y="2449"/>
                  <a:pt x="922808" y="15149"/>
                  <a:pt x="1028641" y="27849"/>
                </a:cubicBezTo>
                <a:cubicBezTo>
                  <a:pt x="1134474" y="40549"/>
                  <a:pt x="1217730" y="53249"/>
                  <a:pt x="1324974" y="78649"/>
                </a:cubicBezTo>
                <a:cubicBezTo>
                  <a:pt x="1432218" y="104049"/>
                  <a:pt x="1562040" y="143560"/>
                  <a:pt x="1672107" y="180249"/>
                </a:cubicBezTo>
                <a:cubicBezTo>
                  <a:pt x="1782174" y="216938"/>
                  <a:pt x="1889418" y="252215"/>
                  <a:pt x="1985374" y="298782"/>
                </a:cubicBezTo>
                <a:cubicBezTo>
                  <a:pt x="2081330" y="345349"/>
                  <a:pt x="2247841" y="459649"/>
                  <a:pt x="2247841" y="459649"/>
                </a:cubicBezTo>
                <a:cubicBezTo>
                  <a:pt x="2333919" y="513271"/>
                  <a:pt x="2438341" y="528794"/>
                  <a:pt x="2501841" y="620516"/>
                </a:cubicBezTo>
                <a:cubicBezTo>
                  <a:pt x="2565341" y="712238"/>
                  <a:pt x="2611908" y="899915"/>
                  <a:pt x="2628841" y="1009982"/>
                </a:cubicBezTo>
                <a:cubicBezTo>
                  <a:pt x="2645774" y="1120049"/>
                  <a:pt x="2618963" y="1189194"/>
                  <a:pt x="2603441" y="1280916"/>
                </a:cubicBezTo>
                <a:cubicBezTo>
                  <a:pt x="2587919" y="1372638"/>
                  <a:pt x="2555463" y="1479883"/>
                  <a:pt x="2535707" y="1560316"/>
                </a:cubicBezTo>
                <a:cubicBezTo>
                  <a:pt x="2515951" y="1640749"/>
                  <a:pt x="2506074" y="1704249"/>
                  <a:pt x="2484907" y="1763516"/>
                </a:cubicBezTo>
                <a:cubicBezTo>
                  <a:pt x="2463740" y="1822783"/>
                  <a:pt x="2449629" y="1858061"/>
                  <a:pt x="2408707" y="1915916"/>
                </a:cubicBezTo>
                <a:cubicBezTo>
                  <a:pt x="2367785" y="1973771"/>
                  <a:pt x="2305696" y="2034449"/>
                  <a:pt x="2239374" y="2110649"/>
                </a:cubicBezTo>
                <a:cubicBezTo>
                  <a:pt x="2173052" y="2186849"/>
                  <a:pt x="2102496" y="2303972"/>
                  <a:pt x="2010774" y="2373116"/>
                </a:cubicBezTo>
                <a:cubicBezTo>
                  <a:pt x="1919052" y="2442260"/>
                  <a:pt x="1786408" y="2481772"/>
                  <a:pt x="1689041" y="2525516"/>
                </a:cubicBezTo>
                <a:cubicBezTo>
                  <a:pt x="1591674" y="2569260"/>
                  <a:pt x="1529585" y="2601715"/>
                  <a:pt x="1426574" y="2635582"/>
                </a:cubicBezTo>
                <a:cubicBezTo>
                  <a:pt x="1323563" y="2669449"/>
                  <a:pt x="1165519" y="2714605"/>
                  <a:pt x="1070974" y="2728716"/>
                </a:cubicBezTo>
                <a:cubicBezTo>
                  <a:pt x="976429" y="2742827"/>
                  <a:pt x="931274" y="2721660"/>
                  <a:pt x="859307" y="2720249"/>
                </a:cubicBezTo>
                <a:cubicBezTo>
                  <a:pt x="787340" y="2718838"/>
                  <a:pt x="699851" y="2755527"/>
                  <a:pt x="639174" y="2720249"/>
                </a:cubicBezTo>
                <a:cubicBezTo>
                  <a:pt x="578497" y="2684971"/>
                  <a:pt x="551686" y="2573493"/>
                  <a:pt x="495241" y="2508582"/>
                </a:cubicBezTo>
                <a:cubicBezTo>
                  <a:pt x="438796" y="2443671"/>
                  <a:pt x="369651" y="2381582"/>
                  <a:pt x="300507" y="2330782"/>
                </a:cubicBezTo>
                <a:cubicBezTo>
                  <a:pt x="231363" y="2279982"/>
                  <a:pt x="129763" y="2237649"/>
                  <a:pt x="80374" y="2203782"/>
                </a:cubicBezTo>
                <a:cubicBezTo>
                  <a:pt x="30985" y="2169915"/>
                  <a:pt x="-14170" y="2171326"/>
                  <a:pt x="4174" y="2127582"/>
                </a:cubicBezTo>
                <a:cubicBezTo>
                  <a:pt x="22518" y="2083838"/>
                  <a:pt x="132586" y="2004816"/>
                  <a:pt x="190441" y="1941316"/>
                </a:cubicBezTo>
                <a:cubicBezTo>
                  <a:pt x="248296" y="1877816"/>
                  <a:pt x="300507" y="1834071"/>
                  <a:pt x="351307" y="1746582"/>
                </a:cubicBezTo>
                <a:cubicBezTo>
                  <a:pt x="402107" y="1659093"/>
                  <a:pt x="455730" y="1505282"/>
                  <a:pt x="495241" y="1416382"/>
                </a:cubicBezTo>
                <a:cubicBezTo>
                  <a:pt x="534752" y="1327482"/>
                  <a:pt x="570030" y="1302082"/>
                  <a:pt x="588374" y="1213182"/>
                </a:cubicBezTo>
                <a:cubicBezTo>
                  <a:pt x="606718" y="1124282"/>
                  <a:pt x="605307" y="997282"/>
                  <a:pt x="605307" y="882982"/>
                </a:cubicBezTo>
                <a:cubicBezTo>
                  <a:pt x="605307" y="768682"/>
                  <a:pt x="612363" y="634626"/>
                  <a:pt x="588374" y="527382"/>
                </a:cubicBezTo>
                <a:cubicBezTo>
                  <a:pt x="564385" y="420138"/>
                  <a:pt x="496652" y="322771"/>
                  <a:pt x="461374" y="239516"/>
                </a:cubicBezTo>
                <a:cubicBezTo>
                  <a:pt x="426096" y="156261"/>
                  <a:pt x="321674" y="67360"/>
                  <a:pt x="359774" y="27849"/>
                </a:cubicBezTo>
                <a:close/>
              </a:path>
            </a:pathLst>
          </a:custGeom>
          <a:solidFill>
            <a:srgbClr val="00FF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4694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70643 -0.02362 L -0.55138 0.02964 C -0.51874 0.04167 -0.47013 0.04839 -0.41944 0.04839 C -0.36162 0.04839 -0.31544 0.04167 -0.2828 0.02964 L -0.1276 -0.02362 " pathEditMode="fixed" rAng="0" ptsTypes="FffFF">
                                      <p:cBhvr>
                                        <p:cTn id="6" dur="1000" spd="-100000" fill="hold"/>
                                        <p:tgtEl>
                                          <p:spTgt spid="10"/>
                                        </p:tgtEl>
                                        <p:attrNameLst>
                                          <p:attrName>ppt_x</p:attrName>
                                          <p:attrName>ppt_y</p:attrName>
                                        </p:attrNameLst>
                                      </p:cBhvr>
                                      <p:rCtr x="28941" y="3588"/>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0" nodeType="clickEffect">
                                  <p:stCondLst>
                                    <p:cond delay="0"/>
                                  </p:stCondLst>
                                  <p:childTnLst>
                                    <p:animMotion origin="layout" path="M 0.53108 -1.85185E-6 L 0.4066 0.05324 C 0.38073 0.06528 0.34167 0.07199 0.30105 0.07199 C 0.25487 0.07199 0.21789 0.06528 0.19184 0.05324 L 0.06771 -1.85185E-6 " pathEditMode="fixed" rAng="0" ptsTypes="FffFF">
                                      <p:cBhvr>
                                        <p:cTn id="10" dur="1000" spd="-100000" fill="hold"/>
                                        <p:tgtEl>
                                          <p:spTgt spid="8"/>
                                        </p:tgtEl>
                                        <p:attrNameLst>
                                          <p:attrName>ppt_x</p:attrName>
                                          <p:attrName>ppt_y</p:attrName>
                                        </p:attrNameLst>
                                      </p:cBhvr>
                                      <p:rCtr x="-23177" y="3588"/>
                                    </p:animMotion>
                                  </p:childTnLst>
                                </p:cTn>
                              </p:par>
                            </p:childTnLst>
                          </p:cTn>
                        </p:par>
                      </p:childTnLst>
                    </p:cTn>
                  </p:par>
                  <p:par>
                    <p:cTn id="11" fill="hold">
                      <p:stCondLst>
                        <p:cond delay="indefinite"/>
                      </p:stCondLst>
                      <p:childTnLst>
                        <p:par>
                          <p:cTn id="12" fill="hold">
                            <p:stCondLst>
                              <p:cond delay="0"/>
                            </p:stCondLst>
                            <p:childTnLst>
                              <p:par>
                                <p:cTn id="13" presetID="44" presetClass="path" presetSubtype="0" accel="50000" decel="50000" fill="hold" grpId="0" nodeType="clickEffect">
                                  <p:stCondLst>
                                    <p:cond delay="0"/>
                                  </p:stCondLst>
                                  <p:childTnLst>
                                    <p:animMotion origin="layout" path="M 0.05886 -0.12106 L 0.18663 -0.1743 C 0.21354 -0.18634 0.2533 -0.19305 0.29514 -0.19305 C 0.34271 -0.19305 0.38073 -0.18634 0.40764 -0.1743 L 0.53542 -0.12106 " pathEditMode="fixed" rAng="0" ptsTypes="FffFF">
                                      <p:cBhvr>
                                        <p:cTn id="14" dur="1000" fill="hold"/>
                                        <p:tgtEl>
                                          <p:spTgt spid="9"/>
                                        </p:tgtEl>
                                        <p:attrNameLst>
                                          <p:attrName>ppt_x</p:attrName>
                                          <p:attrName>ppt_y</p:attrName>
                                        </p:attrNameLst>
                                      </p:cBhvr>
                                      <p:rCtr x="23819" y="-3611"/>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1871506" y="1105602"/>
            <a:ext cx="5412814" cy="4776818"/>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00182" y="3229048"/>
            <a:ext cx="2822442" cy="540909"/>
          </a:xfrm>
          <a:prstGeom prst="rect">
            <a:avLst/>
          </a:prstGeom>
          <a:noFill/>
        </p:spPr>
        <p:txBody>
          <a:bodyPr wrap="square" rtlCol="0">
            <a:spAutoFit/>
          </a:bodyPr>
          <a:lstStyle/>
          <a:p>
            <a:pPr algn="ctr"/>
            <a:r>
              <a:rPr lang="en-US" sz="2800" dirty="0" smtClean="0">
                <a:solidFill>
                  <a:srgbClr val="99A7C9"/>
                </a:solidFill>
              </a:rPr>
              <a:t>TDP-43 DEG PPI</a:t>
            </a:r>
            <a:endParaRPr lang="en-US" sz="2800" dirty="0">
              <a:solidFill>
                <a:srgbClr val="99A7C9"/>
              </a:solidFill>
            </a:endParaRPr>
          </a:p>
        </p:txBody>
      </p:sp>
      <p:sp>
        <p:nvSpPr>
          <p:cNvPr id="8" name="Oval 7"/>
          <p:cNvSpPr/>
          <p:nvPr/>
        </p:nvSpPr>
        <p:spPr>
          <a:xfrm>
            <a:off x="846666" y="381701"/>
            <a:ext cx="3643698" cy="3208165"/>
          </a:xfrm>
          <a:prstGeom prst="ellipse">
            <a:avLst/>
          </a:prstGeom>
          <a:noFill/>
          <a:ln w="3810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066799" y="3006368"/>
            <a:ext cx="3643698" cy="3208165"/>
          </a:xfrm>
          <a:prstGeom prst="ellipse">
            <a:avLst/>
          </a:prstGeom>
          <a:noFill/>
          <a:ln w="38100" cmpd="sng">
            <a:solidFill>
              <a:srgbClr val="00FF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888648" y="629525"/>
            <a:ext cx="3643698" cy="3208165"/>
          </a:xfrm>
          <a:prstGeom prst="ellipse">
            <a:avLst/>
          </a:prstGeom>
          <a:noFill/>
          <a:ln w="38100" cmpd="sng">
            <a:solidFill>
              <a:srgbClr val="00FF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1862667" y="3445112"/>
            <a:ext cx="2804564" cy="2387907"/>
          </a:xfrm>
          <a:custGeom>
            <a:avLst/>
            <a:gdLst>
              <a:gd name="connsiteX0" fmla="*/ 0 w 2804564"/>
              <a:gd name="connsiteY0" fmla="*/ 9288 h 2387907"/>
              <a:gd name="connsiteX1" fmla="*/ 42333 w 2804564"/>
              <a:gd name="connsiteY1" fmla="*/ 517288 h 2387907"/>
              <a:gd name="connsiteX2" fmla="*/ 42333 w 2804564"/>
              <a:gd name="connsiteY2" fmla="*/ 517288 h 2387907"/>
              <a:gd name="connsiteX3" fmla="*/ 279400 w 2804564"/>
              <a:gd name="connsiteY3" fmla="*/ 1059155 h 2387907"/>
              <a:gd name="connsiteX4" fmla="*/ 778933 w 2804564"/>
              <a:gd name="connsiteY4" fmla="*/ 1719555 h 2387907"/>
              <a:gd name="connsiteX5" fmla="*/ 1625600 w 2804564"/>
              <a:gd name="connsiteY5" fmla="*/ 2244488 h 2387907"/>
              <a:gd name="connsiteX6" fmla="*/ 2175933 w 2804564"/>
              <a:gd name="connsiteY6" fmla="*/ 2371488 h 2387907"/>
              <a:gd name="connsiteX7" fmla="*/ 2590800 w 2804564"/>
              <a:gd name="connsiteY7" fmla="*/ 1948155 h 2387907"/>
              <a:gd name="connsiteX8" fmla="*/ 2785533 w 2804564"/>
              <a:gd name="connsiteY8" fmla="*/ 1431688 h 2387907"/>
              <a:gd name="connsiteX9" fmla="*/ 2777066 w 2804564"/>
              <a:gd name="connsiteY9" fmla="*/ 847488 h 2387907"/>
              <a:gd name="connsiteX10" fmla="*/ 2607733 w 2804564"/>
              <a:gd name="connsiteY10" fmla="*/ 407221 h 2387907"/>
              <a:gd name="connsiteX11" fmla="*/ 2353733 w 2804564"/>
              <a:gd name="connsiteY11" fmla="*/ 364888 h 2387907"/>
              <a:gd name="connsiteX12" fmla="*/ 2065866 w 2804564"/>
              <a:gd name="connsiteY12" fmla="*/ 263288 h 2387907"/>
              <a:gd name="connsiteX13" fmla="*/ 1727200 w 2804564"/>
              <a:gd name="connsiteY13" fmla="*/ 77021 h 2387907"/>
              <a:gd name="connsiteX14" fmla="*/ 1608666 w 2804564"/>
              <a:gd name="connsiteY14" fmla="*/ 821 h 2387907"/>
              <a:gd name="connsiteX15" fmla="*/ 1176866 w 2804564"/>
              <a:gd name="connsiteY15" fmla="*/ 119355 h 2387907"/>
              <a:gd name="connsiteX16" fmla="*/ 711200 w 2804564"/>
              <a:gd name="connsiteY16" fmla="*/ 144755 h 2387907"/>
              <a:gd name="connsiteX17" fmla="*/ 347133 w 2804564"/>
              <a:gd name="connsiteY17" fmla="*/ 93955 h 2387907"/>
              <a:gd name="connsiteX18" fmla="*/ 0 w 2804564"/>
              <a:gd name="connsiteY18" fmla="*/ 9288 h 238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4564" h="2387907">
                <a:moveTo>
                  <a:pt x="0" y="9288"/>
                </a:moveTo>
                <a:lnTo>
                  <a:pt x="42333" y="517288"/>
                </a:lnTo>
                <a:lnTo>
                  <a:pt x="42333" y="517288"/>
                </a:lnTo>
                <a:cubicBezTo>
                  <a:pt x="81844" y="607599"/>
                  <a:pt x="156633" y="858777"/>
                  <a:pt x="279400" y="1059155"/>
                </a:cubicBezTo>
                <a:cubicBezTo>
                  <a:pt x="402167" y="1259533"/>
                  <a:pt x="554566" y="1522000"/>
                  <a:pt x="778933" y="1719555"/>
                </a:cubicBezTo>
                <a:cubicBezTo>
                  <a:pt x="1003300" y="1917110"/>
                  <a:pt x="1392767" y="2135833"/>
                  <a:pt x="1625600" y="2244488"/>
                </a:cubicBezTo>
                <a:cubicBezTo>
                  <a:pt x="1858433" y="2353143"/>
                  <a:pt x="2015066" y="2420877"/>
                  <a:pt x="2175933" y="2371488"/>
                </a:cubicBezTo>
                <a:cubicBezTo>
                  <a:pt x="2336800" y="2322099"/>
                  <a:pt x="2489200" y="2104788"/>
                  <a:pt x="2590800" y="1948155"/>
                </a:cubicBezTo>
                <a:cubicBezTo>
                  <a:pt x="2692400" y="1791522"/>
                  <a:pt x="2754489" y="1615132"/>
                  <a:pt x="2785533" y="1431688"/>
                </a:cubicBezTo>
                <a:cubicBezTo>
                  <a:pt x="2816577" y="1248244"/>
                  <a:pt x="2806699" y="1018232"/>
                  <a:pt x="2777066" y="847488"/>
                </a:cubicBezTo>
                <a:cubicBezTo>
                  <a:pt x="2747433" y="676744"/>
                  <a:pt x="2678288" y="487654"/>
                  <a:pt x="2607733" y="407221"/>
                </a:cubicBezTo>
                <a:cubicBezTo>
                  <a:pt x="2537178" y="326788"/>
                  <a:pt x="2444044" y="388877"/>
                  <a:pt x="2353733" y="364888"/>
                </a:cubicBezTo>
                <a:cubicBezTo>
                  <a:pt x="2263422" y="340899"/>
                  <a:pt x="2170288" y="311266"/>
                  <a:pt x="2065866" y="263288"/>
                </a:cubicBezTo>
                <a:cubicBezTo>
                  <a:pt x="1961444" y="215310"/>
                  <a:pt x="1803400" y="120766"/>
                  <a:pt x="1727200" y="77021"/>
                </a:cubicBezTo>
                <a:cubicBezTo>
                  <a:pt x="1651000" y="33276"/>
                  <a:pt x="1700388" y="-6235"/>
                  <a:pt x="1608666" y="821"/>
                </a:cubicBezTo>
                <a:cubicBezTo>
                  <a:pt x="1516944" y="7877"/>
                  <a:pt x="1326444" y="95366"/>
                  <a:pt x="1176866" y="119355"/>
                </a:cubicBezTo>
                <a:cubicBezTo>
                  <a:pt x="1027288" y="143344"/>
                  <a:pt x="849489" y="148988"/>
                  <a:pt x="711200" y="144755"/>
                </a:cubicBezTo>
                <a:cubicBezTo>
                  <a:pt x="572911" y="140522"/>
                  <a:pt x="464255" y="116533"/>
                  <a:pt x="347133" y="93955"/>
                </a:cubicBezTo>
                <a:cubicBezTo>
                  <a:pt x="230011" y="71377"/>
                  <a:pt x="119238" y="40332"/>
                  <a:pt x="0" y="9288"/>
                </a:cubicBezTo>
                <a:close/>
              </a:path>
            </a:pathLst>
          </a:custGeom>
          <a:solidFill>
            <a:srgbClr val="00FFFF">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1878408" y="1455162"/>
            <a:ext cx="1194992" cy="1821438"/>
          </a:xfrm>
          <a:custGeom>
            <a:avLst/>
            <a:gdLst>
              <a:gd name="connsiteX0" fmla="*/ 1192 w 1165136"/>
              <a:gd name="connsiteY0" fmla="*/ 1703407 h 1730422"/>
              <a:gd name="connsiteX1" fmla="*/ 60459 w 1165136"/>
              <a:gd name="connsiteY1" fmla="*/ 1466340 h 1730422"/>
              <a:gd name="connsiteX2" fmla="*/ 128192 w 1165136"/>
              <a:gd name="connsiteY2" fmla="*/ 1220807 h 1730422"/>
              <a:gd name="connsiteX3" fmla="*/ 289059 w 1165136"/>
              <a:gd name="connsiteY3" fmla="*/ 882140 h 1730422"/>
              <a:gd name="connsiteX4" fmla="*/ 475325 w 1165136"/>
              <a:gd name="connsiteY4" fmla="*/ 619674 h 1730422"/>
              <a:gd name="connsiteX5" fmla="*/ 712392 w 1165136"/>
              <a:gd name="connsiteY5" fmla="*/ 357207 h 1730422"/>
              <a:gd name="connsiteX6" fmla="*/ 1025659 w 1165136"/>
              <a:gd name="connsiteY6" fmla="*/ 128607 h 1730422"/>
              <a:gd name="connsiteX7" fmla="*/ 1152659 w 1165136"/>
              <a:gd name="connsiteY7" fmla="*/ 1607 h 1730422"/>
              <a:gd name="connsiteX8" fmla="*/ 1076459 w 1165136"/>
              <a:gd name="connsiteY8" fmla="*/ 213274 h 1730422"/>
              <a:gd name="connsiteX9" fmla="*/ 1017192 w 1165136"/>
              <a:gd name="connsiteY9" fmla="*/ 424940 h 1730422"/>
              <a:gd name="connsiteX10" fmla="*/ 1000259 w 1165136"/>
              <a:gd name="connsiteY10" fmla="*/ 594274 h 1730422"/>
              <a:gd name="connsiteX11" fmla="*/ 983325 w 1165136"/>
              <a:gd name="connsiteY11" fmla="*/ 822874 h 1730422"/>
              <a:gd name="connsiteX12" fmla="*/ 1000259 w 1165136"/>
              <a:gd name="connsiteY12" fmla="*/ 1026074 h 1730422"/>
              <a:gd name="connsiteX13" fmla="*/ 1067992 w 1165136"/>
              <a:gd name="connsiteY13" fmla="*/ 1263140 h 1730422"/>
              <a:gd name="connsiteX14" fmla="*/ 1161125 w 1165136"/>
              <a:gd name="connsiteY14" fmla="*/ 1457874 h 1730422"/>
              <a:gd name="connsiteX15" fmla="*/ 924059 w 1165136"/>
              <a:gd name="connsiteY15" fmla="*/ 1474807 h 1730422"/>
              <a:gd name="connsiteX16" fmla="*/ 543059 w 1165136"/>
              <a:gd name="connsiteY16" fmla="*/ 1508674 h 1730422"/>
              <a:gd name="connsiteX17" fmla="*/ 348325 w 1165136"/>
              <a:gd name="connsiteY17" fmla="*/ 1584874 h 1730422"/>
              <a:gd name="connsiteX18" fmla="*/ 51992 w 1165136"/>
              <a:gd name="connsiteY18" fmla="*/ 1711874 h 1730422"/>
              <a:gd name="connsiteX19" fmla="*/ 1192 w 1165136"/>
              <a:gd name="connsiteY19" fmla="*/ 1703407 h 17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5136" h="1730422">
                <a:moveTo>
                  <a:pt x="1192" y="1703407"/>
                </a:moveTo>
                <a:cubicBezTo>
                  <a:pt x="2603" y="1662485"/>
                  <a:pt x="39292" y="1546773"/>
                  <a:pt x="60459" y="1466340"/>
                </a:cubicBezTo>
                <a:cubicBezTo>
                  <a:pt x="81626" y="1385907"/>
                  <a:pt x="90092" y="1318174"/>
                  <a:pt x="128192" y="1220807"/>
                </a:cubicBezTo>
                <a:cubicBezTo>
                  <a:pt x="166292" y="1123440"/>
                  <a:pt x="231204" y="982329"/>
                  <a:pt x="289059" y="882140"/>
                </a:cubicBezTo>
                <a:cubicBezTo>
                  <a:pt x="346915" y="781951"/>
                  <a:pt x="404770" y="707163"/>
                  <a:pt x="475325" y="619674"/>
                </a:cubicBezTo>
                <a:cubicBezTo>
                  <a:pt x="545880" y="532185"/>
                  <a:pt x="620670" y="439051"/>
                  <a:pt x="712392" y="357207"/>
                </a:cubicBezTo>
                <a:cubicBezTo>
                  <a:pt x="804114" y="275362"/>
                  <a:pt x="952281" y="187874"/>
                  <a:pt x="1025659" y="128607"/>
                </a:cubicBezTo>
                <a:cubicBezTo>
                  <a:pt x="1099037" y="69340"/>
                  <a:pt x="1144192" y="-12504"/>
                  <a:pt x="1152659" y="1607"/>
                </a:cubicBezTo>
                <a:cubicBezTo>
                  <a:pt x="1161126" y="15718"/>
                  <a:pt x="1099037" y="142719"/>
                  <a:pt x="1076459" y="213274"/>
                </a:cubicBezTo>
                <a:cubicBezTo>
                  <a:pt x="1053881" y="283829"/>
                  <a:pt x="1029892" y="361440"/>
                  <a:pt x="1017192" y="424940"/>
                </a:cubicBezTo>
                <a:cubicBezTo>
                  <a:pt x="1004492" y="488440"/>
                  <a:pt x="1005903" y="527952"/>
                  <a:pt x="1000259" y="594274"/>
                </a:cubicBezTo>
                <a:cubicBezTo>
                  <a:pt x="994615" y="660596"/>
                  <a:pt x="983325" y="750907"/>
                  <a:pt x="983325" y="822874"/>
                </a:cubicBezTo>
                <a:cubicBezTo>
                  <a:pt x="983325" y="894841"/>
                  <a:pt x="986148" y="952696"/>
                  <a:pt x="1000259" y="1026074"/>
                </a:cubicBezTo>
                <a:cubicBezTo>
                  <a:pt x="1014370" y="1099452"/>
                  <a:pt x="1041181" y="1191174"/>
                  <a:pt x="1067992" y="1263140"/>
                </a:cubicBezTo>
                <a:cubicBezTo>
                  <a:pt x="1094803" y="1335106"/>
                  <a:pt x="1185114" y="1422596"/>
                  <a:pt x="1161125" y="1457874"/>
                </a:cubicBezTo>
                <a:cubicBezTo>
                  <a:pt x="1137136" y="1493152"/>
                  <a:pt x="924059" y="1474807"/>
                  <a:pt x="924059" y="1474807"/>
                </a:cubicBezTo>
                <a:cubicBezTo>
                  <a:pt x="821048" y="1483274"/>
                  <a:pt x="639015" y="1490330"/>
                  <a:pt x="543059" y="1508674"/>
                </a:cubicBezTo>
                <a:cubicBezTo>
                  <a:pt x="447103" y="1527018"/>
                  <a:pt x="430169" y="1551007"/>
                  <a:pt x="348325" y="1584874"/>
                </a:cubicBezTo>
                <a:cubicBezTo>
                  <a:pt x="266481" y="1618741"/>
                  <a:pt x="112670" y="1692118"/>
                  <a:pt x="51992" y="1711874"/>
                </a:cubicBezTo>
                <a:cubicBezTo>
                  <a:pt x="-8686" y="1731630"/>
                  <a:pt x="-219" y="1744329"/>
                  <a:pt x="1192" y="1703407"/>
                </a:cubicBezTo>
                <a:close/>
              </a:path>
            </a:pathLst>
          </a:custGeom>
          <a:solidFill>
            <a:srgbClr val="FF00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3816351" y="1089751"/>
            <a:ext cx="2746374" cy="2747939"/>
          </a:xfrm>
          <a:custGeom>
            <a:avLst/>
            <a:gdLst>
              <a:gd name="connsiteX0" fmla="*/ 359774 w 2634254"/>
              <a:gd name="connsiteY0" fmla="*/ 27849 h 2735619"/>
              <a:gd name="connsiteX1" fmla="*/ 689974 w 2634254"/>
              <a:gd name="connsiteY1" fmla="*/ 2449 h 2735619"/>
              <a:gd name="connsiteX2" fmla="*/ 1028641 w 2634254"/>
              <a:gd name="connsiteY2" fmla="*/ 27849 h 2735619"/>
              <a:gd name="connsiteX3" fmla="*/ 1324974 w 2634254"/>
              <a:gd name="connsiteY3" fmla="*/ 78649 h 2735619"/>
              <a:gd name="connsiteX4" fmla="*/ 1672107 w 2634254"/>
              <a:gd name="connsiteY4" fmla="*/ 180249 h 2735619"/>
              <a:gd name="connsiteX5" fmla="*/ 1985374 w 2634254"/>
              <a:gd name="connsiteY5" fmla="*/ 298782 h 2735619"/>
              <a:gd name="connsiteX6" fmla="*/ 2247841 w 2634254"/>
              <a:gd name="connsiteY6" fmla="*/ 459649 h 2735619"/>
              <a:gd name="connsiteX7" fmla="*/ 2501841 w 2634254"/>
              <a:gd name="connsiteY7" fmla="*/ 620516 h 2735619"/>
              <a:gd name="connsiteX8" fmla="*/ 2628841 w 2634254"/>
              <a:gd name="connsiteY8" fmla="*/ 1009982 h 2735619"/>
              <a:gd name="connsiteX9" fmla="*/ 2603441 w 2634254"/>
              <a:gd name="connsiteY9" fmla="*/ 1280916 h 2735619"/>
              <a:gd name="connsiteX10" fmla="*/ 2535707 w 2634254"/>
              <a:gd name="connsiteY10" fmla="*/ 1560316 h 2735619"/>
              <a:gd name="connsiteX11" fmla="*/ 2484907 w 2634254"/>
              <a:gd name="connsiteY11" fmla="*/ 1763516 h 2735619"/>
              <a:gd name="connsiteX12" fmla="*/ 2408707 w 2634254"/>
              <a:gd name="connsiteY12" fmla="*/ 1915916 h 2735619"/>
              <a:gd name="connsiteX13" fmla="*/ 2239374 w 2634254"/>
              <a:gd name="connsiteY13" fmla="*/ 2110649 h 2735619"/>
              <a:gd name="connsiteX14" fmla="*/ 2010774 w 2634254"/>
              <a:gd name="connsiteY14" fmla="*/ 2373116 h 2735619"/>
              <a:gd name="connsiteX15" fmla="*/ 1689041 w 2634254"/>
              <a:gd name="connsiteY15" fmla="*/ 2525516 h 2735619"/>
              <a:gd name="connsiteX16" fmla="*/ 1426574 w 2634254"/>
              <a:gd name="connsiteY16" fmla="*/ 2635582 h 2735619"/>
              <a:gd name="connsiteX17" fmla="*/ 1070974 w 2634254"/>
              <a:gd name="connsiteY17" fmla="*/ 2728716 h 2735619"/>
              <a:gd name="connsiteX18" fmla="*/ 859307 w 2634254"/>
              <a:gd name="connsiteY18" fmla="*/ 2720249 h 2735619"/>
              <a:gd name="connsiteX19" fmla="*/ 639174 w 2634254"/>
              <a:gd name="connsiteY19" fmla="*/ 2720249 h 2735619"/>
              <a:gd name="connsiteX20" fmla="*/ 495241 w 2634254"/>
              <a:gd name="connsiteY20" fmla="*/ 2508582 h 2735619"/>
              <a:gd name="connsiteX21" fmla="*/ 300507 w 2634254"/>
              <a:gd name="connsiteY21" fmla="*/ 2330782 h 2735619"/>
              <a:gd name="connsiteX22" fmla="*/ 80374 w 2634254"/>
              <a:gd name="connsiteY22" fmla="*/ 2203782 h 2735619"/>
              <a:gd name="connsiteX23" fmla="*/ 4174 w 2634254"/>
              <a:gd name="connsiteY23" fmla="*/ 2127582 h 2735619"/>
              <a:gd name="connsiteX24" fmla="*/ 190441 w 2634254"/>
              <a:gd name="connsiteY24" fmla="*/ 1941316 h 2735619"/>
              <a:gd name="connsiteX25" fmla="*/ 351307 w 2634254"/>
              <a:gd name="connsiteY25" fmla="*/ 1746582 h 2735619"/>
              <a:gd name="connsiteX26" fmla="*/ 495241 w 2634254"/>
              <a:gd name="connsiteY26" fmla="*/ 1416382 h 2735619"/>
              <a:gd name="connsiteX27" fmla="*/ 588374 w 2634254"/>
              <a:gd name="connsiteY27" fmla="*/ 1213182 h 2735619"/>
              <a:gd name="connsiteX28" fmla="*/ 605307 w 2634254"/>
              <a:gd name="connsiteY28" fmla="*/ 882982 h 2735619"/>
              <a:gd name="connsiteX29" fmla="*/ 588374 w 2634254"/>
              <a:gd name="connsiteY29" fmla="*/ 527382 h 2735619"/>
              <a:gd name="connsiteX30" fmla="*/ 461374 w 2634254"/>
              <a:gd name="connsiteY30" fmla="*/ 239516 h 2735619"/>
              <a:gd name="connsiteX31" fmla="*/ 359774 w 2634254"/>
              <a:gd name="connsiteY31" fmla="*/ 27849 h 273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34254" h="2735619">
                <a:moveTo>
                  <a:pt x="359774" y="27849"/>
                </a:moveTo>
                <a:cubicBezTo>
                  <a:pt x="397874" y="-11662"/>
                  <a:pt x="578496" y="2449"/>
                  <a:pt x="689974" y="2449"/>
                </a:cubicBezTo>
                <a:cubicBezTo>
                  <a:pt x="801452" y="2449"/>
                  <a:pt x="922808" y="15149"/>
                  <a:pt x="1028641" y="27849"/>
                </a:cubicBezTo>
                <a:cubicBezTo>
                  <a:pt x="1134474" y="40549"/>
                  <a:pt x="1217730" y="53249"/>
                  <a:pt x="1324974" y="78649"/>
                </a:cubicBezTo>
                <a:cubicBezTo>
                  <a:pt x="1432218" y="104049"/>
                  <a:pt x="1562040" y="143560"/>
                  <a:pt x="1672107" y="180249"/>
                </a:cubicBezTo>
                <a:cubicBezTo>
                  <a:pt x="1782174" y="216938"/>
                  <a:pt x="1889418" y="252215"/>
                  <a:pt x="1985374" y="298782"/>
                </a:cubicBezTo>
                <a:cubicBezTo>
                  <a:pt x="2081330" y="345349"/>
                  <a:pt x="2247841" y="459649"/>
                  <a:pt x="2247841" y="459649"/>
                </a:cubicBezTo>
                <a:cubicBezTo>
                  <a:pt x="2333919" y="513271"/>
                  <a:pt x="2438341" y="528794"/>
                  <a:pt x="2501841" y="620516"/>
                </a:cubicBezTo>
                <a:cubicBezTo>
                  <a:pt x="2565341" y="712238"/>
                  <a:pt x="2611908" y="899915"/>
                  <a:pt x="2628841" y="1009982"/>
                </a:cubicBezTo>
                <a:cubicBezTo>
                  <a:pt x="2645774" y="1120049"/>
                  <a:pt x="2618963" y="1189194"/>
                  <a:pt x="2603441" y="1280916"/>
                </a:cubicBezTo>
                <a:cubicBezTo>
                  <a:pt x="2587919" y="1372638"/>
                  <a:pt x="2555463" y="1479883"/>
                  <a:pt x="2535707" y="1560316"/>
                </a:cubicBezTo>
                <a:cubicBezTo>
                  <a:pt x="2515951" y="1640749"/>
                  <a:pt x="2506074" y="1704249"/>
                  <a:pt x="2484907" y="1763516"/>
                </a:cubicBezTo>
                <a:cubicBezTo>
                  <a:pt x="2463740" y="1822783"/>
                  <a:pt x="2449629" y="1858061"/>
                  <a:pt x="2408707" y="1915916"/>
                </a:cubicBezTo>
                <a:cubicBezTo>
                  <a:pt x="2367785" y="1973771"/>
                  <a:pt x="2305696" y="2034449"/>
                  <a:pt x="2239374" y="2110649"/>
                </a:cubicBezTo>
                <a:cubicBezTo>
                  <a:pt x="2173052" y="2186849"/>
                  <a:pt x="2102496" y="2303972"/>
                  <a:pt x="2010774" y="2373116"/>
                </a:cubicBezTo>
                <a:cubicBezTo>
                  <a:pt x="1919052" y="2442260"/>
                  <a:pt x="1786408" y="2481772"/>
                  <a:pt x="1689041" y="2525516"/>
                </a:cubicBezTo>
                <a:cubicBezTo>
                  <a:pt x="1591674" y="2569260"/>
                  <a:pt x="1529585" y="2601715"/>
                  <a:pt x="1426574" y="2635582"/>
                </a:cubicBezTo>
                <a:cubicBezTo>
                  <a:pt x="1323563" y="2669449"/>
                  <a:pt x="1165519" y="2714605"/>
                  <a:pt x="1070974" y="2728716"/>
                </a:cubicBezTo>
                <a:cubicBezTo>
                  <a:pt x="976429" y="2742827"/>
                  <a:pt x="931274" y="2721660"/>
                  <a:pt x="859307" y="2720249"/>
                </a:cubicBezTo>
                <a:cubicBezTo>
                  <a:pt x="787340" y="2718838"/>
                  <a:pt x="699851" y="2755527"/>
                  <a:pt x="639174" y="2720249"/>
                </a:cubicBezTo>
                <a:cubicBezTo>
                  <a:pt x="578497" y="2684971"/>
                  <a:pt x="551686" y="2573493"/>
                  <a:pt x="495241" y="2508582"/>
                </a:cubicBezTo>
                <a:cubicBezTo>
                  <a:pt x="438796" y="2443671"/>
                  <a:pt x="369651" y="2381582"/>
                  <a:pt x="300507" y="2330782"/>
                </a:cubicBezTo>
                <a:cubicBezTo>
                  <a:pt x="231363" y="2279982"/>
                  <a:pt x="129763" y="2237649"/>
                  <a:pt x="80374" y="2203782"/>
                </a:cubicBezTo>
                <a:cubicBezTo>
                  <a:pt x="30985" y="2169915"/>
                  <a:pt x="-14170" y="2171326"/>
                  <a:pt x="4174" y="2127582"/>
                </a:cubicBezTo>
                <a:cubicBezTo>
                  <a:pt x="22518" y="2083838"/>
                  <a:pt x="132586" y="2004816"/>
                  <a:pt x="190441" y="1941316"/>
                </a:cubicBezTo>
                <a:cubicBezTo>
                  <a:pt x="248296" y="1877816"/>
                  <a:pt x="300507" y="1834071"/>
                  <a:pt x="351307" y="1746582"/>
                </a:cubicBezTo>
                <a:cubicBezTo>
                  <a:pt x="402107" y="1659093"/>
                  <a:pt x="455730" y="1505282"/>
                  <a:pt x="495241" y="1416382"/>
                </a:cubicBezTo>
                <a:cubicBezTo>
                  <a:pt x="534752" y="1327482"/>
                  <a:pt x="570030" y="1302082"/>
                  <a:pt x="588374" y="1213182"/>
                </a:cubicBezTo>
                <a:cubicBezTo>
                  <a:pt x="606718" y="1124282"/>
                  <a:pt x="605307" y="997282"/>
                  <a:pt x="605307" y="882982"/>
                </a:cubicBezTo>
                <a:cubicBezTo>
                  <a:pt x="605307" y="768682"/>
                  <a:pt x="612363" y="634626"/>
                  <a:pt x="588374" y="527382"/>
                </a:cubicBezTo>
                <a:cubicBezTo>
                  <a:pt x="564385" y="420138"/>
                  <a:pt x="496652" y="322771"/>
                  <a:pt x="461374" y="239516"/>
                </a:cubicBezTo>
                <a:cubicBezTo>
                  <a:pt x="426096" y="156261"/>
                  <a:pt x="321674" y="67360"/>
                  <a:pt x="359774" y="27849"/>
                </a:cubicBezTo>
                <a:close/>
              </a:path>
            </a:pathLst>
          </a:custGeom>
          <a:solidFill>
            <a:srgbClr val="00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825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rged Network_DEG_PPI.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1" y="-176851"/>
            <a:ext cx="10891521" cy="7034851"/>
          </a:xfrm>
          <a:prstGeom prst="rect">
            <a:avLst/>
          </a:prstGeom>
        </p:spPr>
      </p:pic>
      <p:sp>
        <p:nvSpPr>
          <p:cNvPr id="6" name="TextBox 5"/>
          <p:cNvSpPr txBox="1"/>
          <p:nvPr/>
        </p:nvSpPr>
        <p:spPr>
          <a:xfrm>
            <a:off x="7015414" y="0"/>
            <a:ext cx="1943280" cy="954107"/>
          </a:xfrm>
          <a:prstGeom prst="rect">
            <a:avLst/>
          </a:prstGeom>
          <a:noFill/>
        </p:spPr>
        <p:txBody>
          <a:bodyPr wrap="square" rtlCol="0">
            <a:spAutoFit/>
          </a:bodyPr>
          <a:lstStyle/>
          <a:p>
            <a:r>
              <a:rPr lang="en-US" sz="2800" b="1" dirty="0" smtClean="0">
                <a:solidFill>
                  <a:schemeClr val="bg1"/>
                </a:solidFill>
                <a:latin typeface="Arial Black"/>
                <a:cs typeface="Arial Black"/>
              </a:rPr>
              <a:t>DEG PPI network</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15011144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EG_PPI_Networ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
        <p:nvSpPr>
          <p:cNvPr id="5" name="TextBox 4"/>
          <p:cNvSpPr txBox="1"/>
          <p:nvPr/>
        </p:nvSpPr>
        <p:spPr>
          <a:xfrm>
            <a:off x="7073900" y="215900"/>
            <a:ext cx="2006600" cy="369332"/>
          </a:xfrm>
          <a:prstGeom prst="rect">
            <a:avLst/>
          </a:prstGeom>
          <a:noFill/>
        </p:spPr>
        <p:txBody>
          <a:bodyPr wrap="square" rtlCol="0">
            <a:spAutoFit/>
          </a:bodyPr>
          <a:lstStyle/>
          <a:p>
            <a:r>
              <a:rPr lang="en-US" dirty="0" smtClean="0">
                <a:solidFill>
                  <a:schemeClr val="bg1"/>
                </a:solidFill>
              </a:rPr>
              <a:t>Node size = Degree</a:t>
            </a:r>
            <a:endParaRPr lang="en-US" dirty="0">
              <a:solidFill>
                <a:schemeClr val="bg1"/>
              </a:solidFill>
            </a:endParaRPr>
          </a:p>
        </p:txBody>
      </p:sp>
      <p:sp>
        <p:nvSpPr>
          <p:cNvPr id="6" name="TextBox 5"/>
          <p:cNvSpPr txBox="1"/>
          <p:nvPr/>
        </p:nvSpPr>
        <p:spPr>
          <a:xfrm>
            <a:off x="7505700" y="601028"/>
            <a:ext cx="711200" cy="369332"/>
          </a:xfrm>
          <a:prstGeom prst="rect">
            <a:avLst/>
          </a:prstGeom>
          <a:noFill/>
        </p:spPr>
        <p:txBody>
          <a:bodyPr wrap="square" rtlCol="0">
            <a:spAutoFit/>
          </a:bodyPr>
          <a:lstStyle/>
          <a:p>
            <a:r>
              <a:rPr lang="en-US" dirty="0" smtClean="0">
                <a:solidFill>
                  <a:schemeClr val="bg1"/>
                </a:solidFill>
              </a:rPr>
              <a:t>DEG</a:t>
            </a:r>
            <a:endParaRPr lang="en-US" dirty="0">
              <a:solidFill>
                <a:schemeClr val="bg1"/>
              </a:solidFill>
            </a:endParaRPr>
          </a:p>
        </p:txBody>
      </p:sp>
      <p:sp>
        <p:nvSpPr>
          <p:cNvPr id="7" name="TextBox 6"/>
          <p:cNvSpPr txBox="1"/>
          <p:nvPr/>
        </p:nvSpPr>
        <p:spPr>
          <a:xfrm>
            <a:off x="7505700" y="942896"/>
            <a:ext cx="1638300" cy="369332"/>
          </a:xfrm>
          <a:prstGeom prst="rect">
            <a:avLst/>
          </a:prstGeom>
          <a:noFill/>
        </p:spPr>
        <p:txBody>
          <a:bodyPr wrap="square" rtlCol="0">
            <a:spAutoFit/>
          </a:bodyPr>
          <a:lstStyle/>
          <a:p>
            <a:r>
              <a:rPr lang="en-US" dirty="0" smtClean="0">
                <a:solidFill>
                  <a:schemeClr val="bg1"/>
                </a:solidFill>
              </a:rPr>
              <a:t>DEG neighbour</a:t>
            </a:r>
            <a:endParaRPr lang="en-US" dirty="0">
              <a:solidFill>
                <a:schemeClr val="bg1"/>
              </a:solidFill>
            </a:endParaRPr>
          </a:p>
        </p:txBody>
      </p:sp>
      <p:sp>
        <p:nvSpPr>
          <p:cNvPr id="8" name="Rectangle 7"/>
          <p:cNvSpPr/>
          <p:nvPr/>
        </p:nvSpPr>
        <p:spPr>
          <a:xfrm>
            <a:off x="7213600" y="698500"/>
            <a:ext cx="292100" cy="218996"/>
          </a:xfrm>
          <a:prstGeom prst="rect">
            <a:avLst/>
          </a:prstGeom>
          <a:solidFill>
            <a:srgbClr val="D0A0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213600" y="1041400"/>
            <a:ext cx="292100" cy="218996"/>
          </a:xfrm>
          <a:prstGeom prst="rect">
            <a:avLst/>
          </a:prstGeom>
          <a:solidFill>
            <a:srgbClr val="6E99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707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rged Network_DE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1" y="-176852"/>
            <a:ext cx="10909376" cy="7034851"/>
          </a:xfrm>
          <a:prstGeom prst="rect">
            <a:avLst/>
          </a:prstGeom>
        </p:spPr>
      </p:pic>
      <p:sp>
        <p:nvSpPr>
          <p:cNvPr id="8" name="TextBox 7"/>
          <p:cNvSpPr txBox="1"/>
          <p:nvPr/>
        </p:nvSpPr>
        <p:spPr>
          <a:xfrm>
            <a:off x="7015414" y="0"/>
            <a:ext cx="1943280" cy="523220"/>
          </a:xfrm>
          <a:prstGeom prst="rect">
            <a:avLst/>
          </a:prstGeom>
          <a:noFill/>
        </p:spPr>
        <p:txBody>
          <a:bodyPr wrap="square" rtlCol="0">
            <a:spAutoFit/>
          </a:bodyPr>
          <a:lstStyle/>
          <a:p>
            <a:r>
              <a:rPr lang="en-US" sz="2800" b="1" dirty="0" smtClean="0">
                <a:solidFill>
                  <a:schemeClr val="bg1"/>
                </a:solidFill>
                <a:latin typeface="Arial Black"/>
                <a:cs typeface="Arial Black"/>
              </a:rPr>
              <a:t>DEGs</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22613520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rged Network_DEG_C9.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1" y="-176852"/>
            <a:ext cx="10909376" cy="7034852"/>
          </a:xfrm>
          <a:prstGeom prst="rect">
            <a:avLst/>
          </a:prstGeom>
        </p:spPr>
      </p:pic>
      <p:sp>
        <p:nvSpPr>
          <p:cNvPr id="7" name="TextBox 6"/>
          <p:cNvSpPr txBox="1"/>
          <p:nvPr/>
        </p:nvSpPr>
        <p:spPr>
          <a:xfrm>
            <a:off x="7015414" y="0"/>
            <a:ext cx="1943280" cy="954107"/>
          </a:xfrm>
          <a:prstGeom prst="rect">
            <a:avLst/>
          </a:prstGeom>
          <a:noFill/>
        </p:spPr>
        <p:txBody>
          <a:bodyPr wrap="square" rtlCol="0">
            <a:spAutoFit/>
          </a:bodyPr>
          <a:lstStyle/>
          <a:p>
            <a:r>
              <a:rPr lang="en-US" sz="2800" b="1" dirty="0" smtClean="0">
                <a:solidFill>
                  <a:schemeClr val="bg1"/>
                </a:solidFill>
                <a:latin typeface="Arial Black"/>
                <a:cs typeface="Arial Black"/>
              </a:rPr>
              <a:t>C9orf72 overlap</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324728411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rged Network_DEG_VC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1" y="-176852"/>
            <a:ext cx="10909376" cy="7034852"/>
          </a:xfrm>
          <a:prstGeom prst="rect">
            <a:avLst/>
          </a:prstGeom>
        </p:spPr>
      </p:pic>
      <p:pic>
        <p:nvPicPr>
          <p:cNvPr id="6" name="Picture 5" descr="Merged Network_DEG_GR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61" y="-176852"/>
            <a:ext cx="10909376" cy="7034852"/>
          </a:xfrm>
          <a:prstGeom prst="rect">
            <a:avLst/>
          </a:prstGeom>
        </p:spPr>
      </p:pic>
      <p:sp>
        <p:nvSpPr>
          <p:cNvPr id="8" name="TextBox 7"/>
          <p:cNvSpPr txBox="1"/>
          <p:nvPr/>
        </p:nvSpPr>
        <p:spPr>
          <a:xfrm>
            <a:off x="7015414" y="0"/>
            <a:ext cx="1943280" cy="954107"/>
          </a:xfrm>
          <a:prstGeom prst="rect">
            <a:avLst/>
          </a:prstGeom>
          <a:noFill/>
        </p:spPr>
        <p:txBody>
          <a:bodyPr wrap="square" rtlCol="0">
            <a:spAutoFit/>
          </a:bodyPr>
          <a:lstStyle/>
          <a:p>
            <a:r>
              <a:rPr lang="en-US" sz="2800" b="1" dirty="0" smtClean="0">
                <a:solidFill>
                  <a:schemeClr val="bg1"/>
                </a:solidFill>
                <a:latin typeface="Arial Black"/>
                <a:cs typeface="Arial Black"/>
              </a:rPr>
              <a:t>GRN overlap</a:t>
            </a:r>
            <a:endParaRPr lang="en-US" sz="2800" b="1" dirty="0">
              <a:solidFill>
                <a:schemeClr val="bg1"/>
              </a:solidFill>
              <a:latin typeface="Arial Black"/>
              <a:cs typeface="Arial Black"/>
            </a:endParaRPr>
          </a:p>
        </p:txBody>
      </p:sp>
    </p:spTree>
    <p:extLst>
      <p:ext uri="{BB962C8B-B14F-4D97-AF65-F5344CB8AC3E}">
        <p14:creationId xmlns:p14="http://schemas.microsoft.com/office/powerpoint/2010/main" val="39013108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rged Network_DEG_VC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2" y="-176852"/>
            <a:ext cx="10909377" cy="7034852"/>
          </a:xfrm>
          <a:prstGeom prst="rect">
            <a:avLst/>
          </a:prstGeom>
        </p:spPr>
      </p:pic>
    </p:spTree>
    <p:extLst>
      <p:ext uri="{BB962C8B-B14F-4D97-AF65-F5344CB8AC3E}">
        <p14:creationId xmlns:p14="http://schemas.microsoft.com/office/powerpoint/2010/main" val="325752960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KEGG_Networ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61" y="313267"/>
            <a:ext cx="9141221" cy="6290733"/>
          </a:xfrm>
          <a:prstGeom prst="rect">
            <a:avLst/>
          </a:prstGeom>
        </p:spPr>
      </p:pic>
      <p:sp>
        <p:nvSpPr>
          <p:cNvPr id="11" name="TextBox 10"/>
          <p:cNvSpPr txBox="1"/>
          <p:nvPr/>
        </p:nvSpPr>
        <p:spPr>
          <a:xfrm>
            <a:off x="7589520" y="159378"/>
            <a:ext cx="1554480" cy="307777"/>
          </a:xfrm>
          <a:prstGeom prst="rect">
            <a:avLst/>
          </a:prstGeom>
          <a:noFill/>
        </p:spPr>
        <p:txBody>
          <a:bodyPr wrap="square" rtlCol="0">
            <a:spAutoFit/>
          </a:bodyPr>
          <a:lstStyle/>
          <a:p>
            <a:r>
              <a:rPr lang="en-US" sz="1400" dirty="0" smtClean="0"/>
              <a:t>Immune response</a:t>
            </a:r>
            <a:endParaRPr lang="en-US" sz="1400" dirty="0"/>
          </a:p>
        </p:txBody>
      </p:sp>
      <p:sp>
        <p:nvSpPr>
          <p:cNvPr id="12" name="TextBox 11"/>
          <p:cNvSpPr txBox="1"/>
          <p:nvPr/>
        </p:nvSpPr>
        <p:spPr>
          <a:xfrm>
            <a:off x="7589520" y="452994"/>
            <a:ext cx="1554480" cy="307777"/>
          </a:xfrm>
          <a:prstGeom prst="rect">
            <a:avLst/>
          </a:prstGeom>
          <a:noFill/>
        </p:spPr>
        <p:txBody>
          <a:bodyPr wrap="square" rtlCol="0">
            <a:spAutoFit/>
          </a:bodyPr>
          <a:lstStyle/>
          <a:p>
            <a:r>
              <a:rPr lang="en-US" sz="1400" dirty="0" smtClean="0"/>
              <a:t>Nervous system</a:t>
            </a:r>
            <a:endParaRPr lang="en-US" sz="1400" dirty="0"/>
          </a:p>
        </p:txBody>
      </p:sp>
      <p:sp>
        <p:nvSpPr>
          <p:cNvPr id="13" name="TextBox 12"/>
          <p:cNvSpPr txBox="1"/>
          <p:nvPr/>
        </p:nvSpPr>
        <p:spPr>
          <a:xfrm>
            <a:off x="7589520" y="739741"/>
            <a:ext cx="1554480" cy="307777"/>
          </a:xfrm>
          <a:prstGeom prst="rect">
            <a:avLst/>
          </a:prstGeom>
          <a:noFill/>
        </p:spPr>
        <p:txBody>
          <a:bodyPr wrap="square" rtlCol="0">
            <a:spAutoFit/>
          </a:bodyPr>
          <a:lstStyle/>
          <a:p>
            <a:r>
              <a:rPr lang="en-US" sz="1400" dirty="0" smtClean="0"/>
              <a:t>Cell cycle</a:t>
            </a:r>
            <a:endParaRPr lang="en-US" sz="1400" dirty="0"/>
          </a:p>
        </p:txBody>
      </p:sp>
      <p:sp>
        <p:nvSpPr>
          <p:cNvPr id="14" name="TextBox 13"/>
          <p:cNvSpPr txBox="1"/>
          <p:nvPr/>
        </p:nvSpPr>
        <p:spPr>
          <a:xfrm>
            <a:off x="7589520" y="1010893"/>
            <a:ext cx="1554480" cy="307777"/>
          </a:xfrm>
          <a:prstGeom prst="rect">
            <a:avLst/>
          </a:prstGeom>
          <a:noFill/>
        </p:spPr>
        <p:txBody>
          <a:bodyPr wrap="square" rtlCol="0">
            <a:spAutoFit/>
          </a:bodyPr>
          <a:lstStyle/>
          <a:p>
            <a:r>
              <a:rPr lang="en-US" sz="1400" dirty="0" smtClean="0"/>
              <a:t>Cell process</a:t>
            </a:r>
            <a:endParaRPr lang="en-US" sz="1400" dirty="0"/>
          </a:p>
        </p:txBody>
      </p:sp>
      <p:sp>
        <p:nvSpPr>
          <p:cNvPr id="15" name="TextBox 14"/>
          <p:cNvSpPr txBox="1"/>
          <p:nvPr/>
        </p:nvSpPr>
        <p:spPr>
          <a:xfrm>
            <a:off x="7589520" y="1276541"/>
            <a:ext cx="1554480" cy="307777"/>
          </a:xfrm>
          <a:prstGeom prst="rect">
            <a:avLst/>
          </a:prstGeom>
          <a:noFill/>
        </p:spPr>
        <p:txBody>
          <a:bodyPr wrap="square" rtlCol="0">
            <a:spAutoFit/>
          </a:bodyPr>
          <a:lstStyle/>
          <a:p>
            <a:r>
              <a:rPr lang="en-US" sz="1400" dirty="0" smtClean="0"/>
              <a:t>Signalling</a:t>
            </a:r>
            <a:endParaRPr lang="en-US" sz="1400" dirty="0"/>
          </a:p>
        </p:txBody>
      </p:sp>
      <p:sp>
        <p:nvSpPr>
          <p:cNvPr id="16" name="TextBox 15"/>
          <p:cNvSpPr txBox="1"/>
          <p:nvPr/>
        </p:nvSpPr>
        <p:spPr>
          <a:xfrm>
            <a:off x="7589520" y="1530541"/>
            <a:ext cx="1554480" cy="307777"/>
          </a:xfrm>
          <a:prstGeom prst="rect">
            <a:avLst/>
          </a:prstGeom>
          <a:noFill/>
        </p:spPr>
        <p:txBody>
          <a:bodyPr wrap="square" rtlCol="0">
            <a:spAutoFit/>
          </a:bodyPr>
          <a:lstStyle/>
          <a:p>
            <a:r>
              <a:rPr lang="en-US" sz="1400" dirty="0" smtClean="0"/>
              <a:t>Metabolism</a:t>
            </a:r>
            <a:endParaRPr lang="en-US" sz="1400" dirty="0"/>
          </a:p>
        </p:txBody>
      </p:sp>
      <p:sp>
        <p:nvSpPr>
          <p:cNvPr id="17" name="TextBox 16"/>
          <p:cNvSpPr txBox="1"/>
          <p:nvPr/>
        </p:nvSpPr>
        <p:spPr>
          <a:xfrm>
            <a:off x="7609840" y="1797678"/>
            <a:ext cx="1554480" cy="307777"/>
          </a:xfrm>
          <a:prstGeom prst="rect">
            <a:avLst/>
          </a:prstGeom>
          <a:noFill/>
        </p:spPr>
        <p:txBody>
          <a:bodyPr wrap="square" rtlCol="0">
            <a:spAutoFit/>
          </a:bodyPr>
          <a:lstStyle/>
          <a:p>
            <a:r>
              <a:rPr lang="en-US" sz="1400" dirty="0" smtClean="0"/>
              <a:t>Endocrine</a:t>
            </a:r>
            <a:endParaRPr lang="en-US" sz="1400" dirty="0"/>
          </a:p>
        </p:txBody>
      </p:sp>
      <p:sp>
        <p:nvSpPr>
          <p:cNvPr id="18" name="Rectangle 17"/>
          <p:cNvSpPr/>
          <p:nvPr/>
        </p:nvSpPr>
        <p:spPr>
          <a:xfrm>
            <a:off x="7457440" y="242993"/>
            <a:ext cx="152400" cy="155096"/>
          </a:xfrm>
          <a:prstGeom prst="rect">
            <a:avLst/>
          </a:prstGeom>
          <a:solidFill>
            <a:srgbClr val="87AA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457440" y="507153"/>
            <a:ext cx="152400" cy="155096"/>
          </a:xfrm>
          <a:prstGeom prst="rect">
            <a:avLst/>
          </a:prstGeom>
          <a:solidFill>
            <a:srgbClr val="FC7D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57440" y="794329"/>
            <a:ext cx="152400" cy="155096"/>
          </a:xfrm>
          <a:prstGeom prst="rect">
            <a:avLst/>
          </a:prstGeom>
          <a:solidFill>
            <a:srgbClr val="27AE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457440" y="1096718"/>
            <a:ext cx="152400" cy="155096"/>
          </a:xfrm>
          <a:prstGeom prst="rect">
            <a:avLst/>
          </a:prstGeom>
          <a:solidFill>
            <a:srgbClr val="8CFF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457440" y="1361444"/>
            <a:ext cx="152400" cy="155096"/>
          </a:xfrm>
          <a:prstGeom prst="rect">
            <a:avLst/>
          </a:prstGeom>
          <a:solidFill>
            <a:srgbClr val="FB92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457440" y="1611712"/>
            <a:ext cx="152400" cy="155096"/>
          </a:xfrm>
          <a:prstGeom prst="rect">
            <a:avLst/>
          </a:prstGeom>
          <a:solidFill>
            <a:srgbClr val="FFFF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457440" y="1878568"/>
            <a:ext cx="152400" cy="155096"/>
          </a:xfrm>
          <a:prstGeom prst="rect">
            <a:avLst/>
          </a:prstGeom>
          <a:solidFill>
            <a:srgbClr val="8781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7609840" y="2056319"/>
            <a:ext cx="1554480" cy="461665"/>
          </a:xfrm>
          <a:prstGeom prst="rect">
            <a:avLst/>
          </a:prstGeom>
          <a:noFill/>
        </p:spPr>
        <p:txBody>
          <a:bodyPr wrap="square" rtlCol="0">
            <a:spAutoFit/>
          </a:bodyPr>
          <a:lstStyle/>
          <a:p>
            <a:r>
              <a:rPr lang="en-US" sz="1200" dirty="0" smtClean="0"/>
              <a:t>Genetic information processing</a:t>
            </a:r>
            <a:endParaRPr lang="en-US" sz="1200" dirty="0"/>
          </a:p>
        </p:txBody>
      </p:sp>
      <p:sp>
        <p:nvSpPr>
          <p:cNvPr id="26" name="Rectangle 25"/>
          <p:cNvSpPr/>
          <p:nvPr/>
        </p:nvSpPr>
        <p:spPr>
          <a:xfrm>
            <a:off x="7457440" y="2137209"/>
            <a:ext cx="152400" cy="155096"/>
          </a:xfrm>
          <a:prstGeom prst="rect">
            <a:avLst/>
          </a:prstGeom>
          <a:solidFill>
            <a:srgbClr val="F41D2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06924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5-24 at 11.18.35.png"/>
          <p:cNvPicPr>
            <a:picLocks noChangeAspect="1"/>
          </p:cNvPicPr>
          <p:nvPr/>
        </p:nvPicPr>
        <p:blipFill rotWithShape="1">
          <a:blip r:embed="rId2">
            <a:extLst>
              <a:ext uri="{28A0092B-C50C-407E-A947-70E740481C1C}">
                <a14:useLocalDpi xmlns:a14="http://schemas.microsoft.com/office/drawing/2010/main" val="0"/>
              </a:ext>
            </a:extLst>
          </a:blip>
          <a:srcRect b="1629"/>
          <a:stretch/>
        </p:blipFill>
        <p:spPr>
          <a:xfrm>
            <a:off x="-922865" y="0"/>
            <a:ext cx="11154578" cy="6858000"/>
          </a:xfrm>
          <a:prstGeom prst="rect">
            <a:avLst/>
          </a:prstGeom>
        </p:spPr>
      </p:pic>
      <p:sp>
        <p:nvSpPr>
          <p:cNvPr id="3" name="TextBox 2"/>
          <p:cNvSpPr txBox="1"/>
          <p:nvPr/>
        </p:nvSpPr>
        <p:spPr>
          <a:xfrm>
            <a:off x="6990270" y="424633"/>
            <a:ext cx="939800" cy="276999"/>
          </a:xfrm>
          <a:prstGeom prst="rect">
            <a:avLst/>
          </a:prstGeom>
          <a:noFill/>
        </p:spPr>
        <p:txBody>
          <a:bodyPr wrap="square" rtlCol="0">
            <a:spAutoFit/>
          </a:bodyPr>
          <a:lstStyle/>
          <a:p>
            <a:r>
              <a:rPr lang="en-US" sz="1200" dirty="0" smtClean="0">
                <a:solidFill>
                  <a:schemeClr val="bg1"/>
                </a:solidFill>
              </a:rPr>
              <a:t>DEGs</a:t>
            </a:r>
            <a:endParaRPr lang="en-US" sz="1200" dirty="0">
              <a:solidFill>
                <a:schemeClr val="bg1"/>
              </a:solidFill>
            </a:endParaRPr>
          </a:p>
        </p:txBody>
      </p:sp>
      <p:sp>
        <p:nvSpPr>
          <p:cNvPr id="4" name="Rectangle 3"/>
          <p:cNvSpPr/>
          <p:nvPr/>
        </p:nvSpPr>
        <p:spPr>
          <a:xfrm>
            <a:off x="6846337" y="505171"/>
            <a:ext cx="143933" cy="1397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998737" y="701632"/>
            <a:ext cx="1988706" cy="276999"/>
          </a:xfrm>
          <a:prstGeom prst="rect">
            <a:avLst/>
          </a:prstGeom>
          <a:noFill/>
        </p:spPr>
        <p:txBody>
          <a:bodyPr wrap="square" rtlCol="0">
            <a:spAutoFit/>
          </a:bodyPr>
          <a:lstStyle/>
          <a:p>
            <a:r>
              <a:rPr lang="en-US" sz="1200" dirty="0" smtClean="0">
                <a:solidFill>
                  <a:schemeClr val="bg1"/>
                </a:solidFill>
              </a:rPr>
              <a:t>First-degree binding proteins</a:t>
            </a:r>
            <a:endParaRPr lang="en-US" sz="1200" dirty="0">
              <a:solidFill>
                <a:schemeClr val="bg1"/>
              </a:solidFill>
            </a:endParaRPr>
          </a:p>
        </p:txBody>
      </p:sp>
      <p:sp>
        <p:nvSpPr>
          <p:cNvPr id="7" name="Rectangle 6"/>
          <p:cNvSpPr/>
          <p:nvPr/>
        </p:nvSpPr>
        <p:spPr>
          <a:xfrm>
            <a:off x="6854804" y="782170"/>
            <a:ext cx="143933" cy="139700"/>
          </a:xfrm>
          <a:prstGeom prst="rect">
            <a:avLst/>
          </a:prstGeom>
          <a:solidFill>
            <a:srgbClr val="0C3F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2337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Shot 2017-05-24 at 11.18.33.png"/>
          <p:cNvPicPr>
            <a:picLocks noChangeAspect="1"/>
          </p:cNvPicPr>
          <p:nvPr/>
        </p:nvPicPr>
        <p:blipFill rotWithShape="1">
          <a:blip r:embed="rId2">
            <a:extLst>
              <a:ext uri="{28A0092B-C50C-407E-A947-70E740481C1C}">
                <a14:useLocalDpi xmlns:a14="http://schemas.microsoft.com/office/drawing/2010/main" val="0"/>
              </a:ext>
            </a:extLst>
          </a:blip>
          <a:srcRect b="1594"/>
          <a:stretch/>
        </p:blipFill>
        <p:spPr>
          <a:xfrm>
            <a:off x="-922870" y="0"/>
            <a:ext cx="11150450" cy="6858000"/>
          </a:xfrm>
          <a:prstGeom prst="rect">
            <a:avLst/>
          </a:prstGeom>
        </p:spPr>
      </p:pic>
      <p:sp>
        <p:nvSpPr>
          <p:cNvPr id="5" name="TextBox 4"/>
          <p:cNvSpPr txBox="1"/>
          <p:nvPr/>
        </p:nvSpPr>
        <p:spPr>
          <a:xfrm>
            <a:off x="7281330" y="177701"/>
            <a:ext cx="939800" cy="276999"/>
          </a:xfrm>
          <a:prstGeom prst="rect">
            <a:avLst/>
          </a:prstGeom>
          <a:noFill/>
        </p:spPr>
        <p:txBody>
          <a:bodyPr wrap="square" rtlCol="0">
            <a:spAutoFit/>
          </a:bodyPr>
          <a:lstStyle/>
          <a:p>
            <a:r>
              <a:rPr lang="en-US" sz="1200" dirty="0" smtClean="0">
                <a:solidFill>
                  <a:schemeClr val="bg1"/>
                </a:solidFill>
              </a:rPr>
              <a:t>Astrocytes</a:t>
            </a:r>
            <a:endParaRPr lang="en-US" sz="1200" dirty="0">
              <a:solidFill>
                <a:schemeClr val="bg1"/>
              </a:solidFill>
            </a:endParaRPr>
          </a:p>
        </p:txBody>
      </p:sp>
      <p:sp>
        <p:nvSpPr>
          <p:cNvPr id="7" name="Rectangle 6"/>
          <p:cNvSpPr/>
          <p:nvPr/>
        </p:nvSpPr>
        <p:spPr>
          <a:xfrm>
            <a:off x="7137397" y="258239"/>
            <a:ext cx="143933" cy="1397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281330" y="397939"/>
            <a:ext cx="939800" cy="276999"/>
          </a:xfrm>
          <a:prstGeom prst="rect">
            <a:avLst/>
          </a:prstGeom>
          <a:noFill/>
        </p:spPr>
        <p:txBody>
          <a:bodyPr wrap="square" rtlCol="0">
            <a:spAutoFit/>
          </a:bodyPr>
          <a:lstStyle/>
          <a:p>
            <a:r>
              <a:rPr lang="en-US" sz="1200" dirty="0" smtClean="0">
                <a:solidFill>
                  <a:schemeClr val="bg1"/>
                </a:solidFill>
              </a:rPr>
              <a:t>Endothelial</a:t>
            </a:r>
            <a:endParaRPr lang="en-US" sz="1200" dirty="0">
              <a:solidFill>
                <a:schemeClr val="bg1"/>
              </a:solidFill>
            </a:endParaRPr>
          </a:p>
        </p:txBody>
      </p:sp>
      <p:sp>
        <p:nvSpPr>
          <p:cNvPr id="10" name="Rectangle 9"/>
          <p:cNvSpPr/>
          <p:nvPr/>
        </p:nvSpPr>
        <p:spPr>
          <a:xfrm>
            <a:off x="7137397" y="478477"/>
            <a:ext cx="143933" cy="139700"/>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281330" y="632709"/>
            <a:ext cx="939800" cy="276999"/>
          </a:xfrm>
          <a:prstGeom prst="rect">
            <a:avLst/>
          </a:prstGeom>
          <a:noFill/>
        </p:spPr>
        <p:txBody>
          <a:bodyPr wrap="square" rtlCol="0">
            <a:spAutoFit/>
          </a:bodyPr>
          <a:lstStyle/>
          <a:p>
            <a:r>
              <a:rPr lang="en-US" sz="1200" dirty="0" smtClean="0">
                <a:solidFill>
                  <a:schemeClr val="bg1"/>
                </a:solidFill>
              </a:rPr>
              <a:t>Microglia</a:t>
            </a:r>
            <a:endParaRPr lang="en-US" sz="1200" dirty="0">
              <a:solidFill>
                <a:schemeClr val="bg1"/>
              </a:solidFill>
            </a:endParaRPr>
          </a:p>
        </p:txBody>
      </p:sp>
      <p:sp>
        <p:nvSpPr>
          <p:cNvPr id="12" name="Rectangle 11"/>
          <p:cNvSpPr/>
          <p:nvPr/>
        </p:nvSpPr>
        <p:spPr>
          <a:xfrm>
            <a:off x="7137397" y="713247"/>
            <a:ext cx="143933" cy="139700"/>
          </a:xfrm>
          <a:prstGeom prst="rect">
            <a:avLst/>
          </a:prstGeom>
          <a:solidFill>
            <a:srgbClr val="00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281330" y="861414"/>
            <a:ext cx="939800" cy="276999"/>
          </a:xfrm>
          <a:prstGeom prst="rect">
            <a:avLst/>
          </a:prstGeom>
          <a:noFill/>
        </p:spPr>
        <p:txBody>
          <a:bodyPr wrap="square" rtlCol="0">
            <a:spAutoFit/>
          </a:bodyPr>
          <a:lstStyle/>
          <a:p>
            <a:r>
              <a:rPr lang="en-US" sz="1200" dirty="0" smtClean="0">
                <a:solidFill>
                  <a:schemeClr val="bg1"/>
                </a:solidFill>
              </a:rPr>
              <a:t>Neurons</a:t>
            </a:r>
            <a:endParaRPr lang="en-US" sz="1200" dirty="0">
              <a:solidFill>
                <a:schemeClr val="bg1"/>
              </a:solidFill>
            </a:endParaRPr>
          </a:p>
        </p:txBody>
      </p:sp>
      <p:sp>
        <p:nvSpPr>
          <p:cNvPr id="14" name="Rectangle 13"/>
          <p:cNvSpPr/>
          <p:nvPr/>
        </p:nvSpPr>
        <p:spPr>
          <a:xfrm>
            <a:off x="7137397" y="941952"/>
            <a:ext cx="143933" cy="139700"/>
          </a:xfrm>
          <a:prstGeom prst="rect">
            <a:avLst/>
          </a:prstGeom>
          <a:solidFill>
            <a:srgbClr val="65C8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7281329" y="1095552"/>
            <a:ext cx="1303867" cy="276999"/>
          </a:xfrm>
          <a:prstGeom prst="rect">
            <a:avLst/>
          </a:prstGeom>
          <a:noFill/>
        </p:spPr>
        <p:txBody>
          <a:bodyPr wrap="square" rtlCol="0">
            <a:spAutoFit/>
          </a:bodyPr>
          <a:lstStyle/>
          <a:p>
            <a:r>
              <a:rPr lang="en-US" sz="1200" dirty="0" smtClean="0">
                <a:solidFill>
                  <a:schemeClr val="bg1"/>
                </a:solidFill>
              </a:rPr>
              <a:t>Oligodendrocytes</a:t>
            </a:r>
            <a:endParaRPr lang="en-US" sz="1200" dirty="0">
              <a:solidFill>
                <a:schemeClr val="bg1"/>
              </a:solidFill>
            </a:endParaRPr>
          </a:p>
        </p:txBody>
      </p:sp>
      <p:sp>
        <p:nvSpPr>
          <p:cNvPr id="16" name="Rectangle 15"/>
          <p:cNvSpPr/>
          <p:nvPr/>
        </p:nvSpPr>
        <p:spPr>
          <a:xfrm>
            <a:off x="7137397" y="1176090"/>
            <a:ext cx="143933" cy="1397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5120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1143000"/>
          </a:xfrm>
        </p:spPr>
        <p:txBody>
          <a:bodyPr/>
          <a:lstStyle/>
          <a:p>
            <a:r>
              <a:rPr lang="en-US" dirty="0" smtClean="0"/>
              <a:t>Functional Enrichment</a:t>
            </a:r>
            <a:endParaRPr lang="en-US" dirty="0"/>
          </a:p>
        </p:txBody>
      </p:sp>
      <p:pic>
        <p:nvPicPr>
          <p:cNvPr id="4" name="Picture 3" descr="Screen Shot 2017-05-23 at 11.05.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481" y="921638"/>
            <a:ext cx="7488475" cy="5892247"/>
          </a:xfrm>
          <a:prstGeom prst="rect">
            <a:avLst/>
          </a:prstGeom>
        </p:spPr>
      </p:pic>
    </p:spTree>
    <p:extLst>
      <p:ext uri="{BB962C8B-B14F-4D97-AF65-F5344CB8AC3E}">
        <p14:creationId xmlns:p14="http://schemas.microsoft.com/office/powerpoint/2010/main" val="26033287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5-23 at 11.0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18" y="0"/>
            <a:ext cx="8538882" cy="6858000"/>
          </a:xfrm>
          <a:prstGeom prst="rect">
            <a:avLst/>
          </a:prstGeom>
        </p:spPr>
      </p:pic>
    </p:spTree>
    <p:extLst>
      <p:ext uri="{BB962C8B-B14F-4D97-AF65-F5344CB8AC3E}">
        <p14:creationId xmlns:p14="http://schemas.microsoft.com/office/powerpoint/2010/main" val="22991018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Enrichment</a:t>
            </a:r>
            <a:endParaRPr lang="en-US" dirty="0"/>
          </a:p>
        </p:txBody>
      </p:sp>
      <p:pic>
        <p:nvPicPr>
          <p:cNvPr id="4" name="Picture 3" descr="Screen Shot 2017-05-23 at 11.05.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15"/>
            <a:ext cx="9144000" cy="6365770"/>
          </a:xfrm>
          <a:prstGeom prst="rect">
            <a:avLst/>
          </a:prstGeom>
        </p:spPr>
      </p:pic>
    </p:spTree>
    <p:extLst>
      <p:ext uri="{BB962C8B-B14F-4D97-AF65-F5344CB8AC3E}">
        <p14:creationId xmlns:p14="http://schemas.microsoft.com/office/powerpoint/2010/main" val="40140162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5-23 at 11.06.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27336"/>
          </a:xfrm>
          <a:prstGeom prst="rect">
            <a:avLst/>
          </a:prstGeom>
        </p:spPr>
      </p:pic>
    </p:spTree>
    <p:extLst>
      <p:ext uri="{BB962C8B-B14F-4D97-AF65-F5344CB8AC3E}">
        <p14:creationId xmlns:p14="http://schemas.microsoft.com/office/powerpoint/2010/main" val="28689839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9147</TotalTime>
  <Words>2354</Words>
  <Application>Microsoft Macintosh PowerPoint</Application>
  <PresentationFormat>On-screen Show (4:3)</PresentationFormat>
  <Paragraphs>108</Paragraphs>
  <Slides>34</Slides>
  <Notes>0</Notes>
  <HiddenSlides>2</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PPI Network</vt:lpstr>
      <vt:lpstr>Data</vt:lpstr>
      <vt:lpstr>PowerPoint Presentation</vt:lpstr>
      <vt:lpstr>PowerPoint Presentation</vt:lpstr>
      <vt:lpstr>PowerPoint Presentation</vt:lpstr>
      <vt:lpstr>Functional Enrichment</vt:lpstr>
      <vt:lpstr>PowerPoint Presentation</vt:lpstr>
      <vt:lpstr>Functional Enrichment</vt:lpstr>
      <vt:lpstr>PowerPoint Presentation</vt:lpstr>
      <vt:lpstr>PowerPoint Presentation</vt:lpstr>
      <vt:lpstr>PowerPoint Presentation</vt:lpstr>
      <vt:lpstr>Mutation-specific PPIs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PPI Network</dc:title>
  <dc:creator>Claire Green</dc:creator>
  <cp:lastModifiedBy>Claire Green</cp:lastModifiedBy>
  <cp:revision>37</cp:revision>
  <dcterms:created xsi:type="dcterms:W3CDTF">2017-05-23T10:10:42Z</dcterms:created>
  <dcterms:modified xsi:type="dcterms:W3CDTF">2017-06-02T12:51:36Z</dcterms:modified>
</cp:coreProperties>
</file>